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presentation.xml" ContentType="application/vnd.openxmlformats-officedocument.presentationml.presentation.main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0080625" cy="5670550"/>
  <p:notesSz cx="10080625" cy="56705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tableStyles.xml><?xml version="1.0" encoding="utf-8"?>
<a:tblStyleLst xmlns:a="http://schemas.openxmlformats.org/drawingml/2006/main" def="{26431E28-4C3C-56D0-72B1-0EC3F380DDA1}">
  <a:tblStyle styleId="{26431E28-4C3C-56D0-72B1-0EC3F380DDA1}" styleName="Medium Style 1 - Accent 2">
    <a:wholeTbl>
      <a:tcTxStyle>
        <a:fontRef idx="minor"/>
        <a:schemeClr val="dk1"/>
      </a:tcTxStyle>
      <a:tcStyle>
        <a:tcBdr>
          <a:left>
            <a:ln w="12700">
              <a:solidFill>
                <a:schemeClr val="accent2"/>
              </a:solidFill>
            </a:ln>
          </a:left>
          <a:right>
            <a:ln w="12700">
              <a:solidFill>
                <a:schemeClr val="accent2"/>
              </a:solidFill>
            </a:ln>
          </a:right>
          <a:top>
            <a:ln w="12700">
              <a:solidFill>
                <a:schemeClr val="accent2"/>
              </a:solidFill>
            </a:ln>
          </a:top>
          <a:bottom>
            <a:ln w="12700">
              <a:solidFill>
                <a:schemeClr val="accent2"/>
              </a:solidFill>
            </a:ln>
          </a:bottom>
          <a:insideH>
            <a:ln w="12700">
              <a:solidFill>
                <a:schemeClr val="accent2"/>
              </a:solidFill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band2V>
      <a:tcStyle>
        <a:tcBdr/>
        <a:fill>
          <a:solidFill>
            <a:schemeClr val="accent2">
              <a:tint val="20000"/>
            </a:schemeClr>
          </a:solidFill>
        </a:fill>
      </a:tcStyle>
    </a:band2V>
    <a:lastCol>
      <a:tcTxStyle b="on">
        <a:fontRef idx="minor"/>
        <a:schemeClr val="dk1"/>
      </a:tcTxStyle>
      <a:tcStyle>
        <a:tcBdr/>
      </a:tcStyle>
    </a:lastCol>
    <a:firstCol>
      <a:tcTxStyle b="on">
        <a:fontRef idx="minor"/>
        <a:schemeClr val="dk1"/>
      </a:tcTxStyle>
      <a:tcStyle>
        <a:tcBdr/>
      </a:tcStyle>
    </a:firstCol>
    <a:lastRow>
      <a:tcTxStyle b="on">
        <a:fontRef idx="minor"/>
        <a:schemeClr val="dk1"/>
      </a:tcTxStyle>
      <a:tcStyle>
        <a:tcBdr>
          <a:top>
            <a:ln w="38100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/>
        <a:schemeClr val="lt1"/>
      </a:tcTxStyle>
      <a:tcStyle>
        <a:tcBdr>
          <a:bottom>
            <a:ln w="38100">
              <a:solidFill>
                <a:schemeClr val="accent2"/>
              </a:solidFill>
            </a:ln>
          </a:bottom>
        </a:tcBdr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presProps" Target="presProps.xml" /><Relationship Id="rId16" Type="http://schemas.openxmlformats.org/officeDocument/2006/relationships/tableStyles" Target="tableStyles.xml" /><Relationship Id="rId17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 bwMode="auto"/>
        <p:txBody>
          <a:bodyPr/>
          <a:p>
            <a:pPr>
              <a:defRPr/>
            </a:pPr>
            <a:fld id="{01C76B26-5C02-46E7-9671-701E13A01529}" type="slidenum">
              <a:rPr/>
              <a:t/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verTx" userDrawn="1">
  <p:cSld name="Title,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 bwMode="auto"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algn="ctr">
              <a:buNone/>
              <a:defRPr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 bwMode="auto"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>
              <a:defRPr/>
            </a:pPr>
            <a:endParaRPr lang="fr-FR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 bwMode="auto"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>
              <a:defRPr/>
            </a:pPr>
            <a:endParaRPr lang="fr-FR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 bwMode="auto"/>
        <p:txBody>
          <a:bodyPr/>
          <a:p>
            <a:pPr>
              <a:defRPr/>
            </a:pPr>
            <a:fld id="{ACF99336-E69A-4FAD-BCB4-8055FBA8BF3A}" type="slidenum">
              <a:rPr/>
              <a:t/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fourObj" userDrawn="1">
  <p:cSld name="Title, 4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 bwMode="auto"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algn="ctr">
              <a:buNone/>
              <a:defRPr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 bwMode="auto"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>
              <a:defRPr/>
            </a:pPr>
            <a:endParaRPr lang="fr-FR" sz="3200" b="0" strike="noStrike" spc="-1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 bwMode="auto"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>
              <a:defRPr/>
            </a:pPr>
            <a:endParaRPr lang="fr-FR" sz="3200" b="0" strike="noStrike" spc="-1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 bwMode="auto"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>
              <a:defRPr/>
            </a:pPr>
            <a:endParaRPr lang="fr-FR" sz="3200" b="0" strike="noStrike" spc="-1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 bwMode="auto"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>
              <a:defRPr/>
            </a:pPr>
            <a:endParaRPr lang="fr-FR" sz="3200" b="0" strike="noStrike" spc="-1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 bwMode="auto"/>
        <p:txBody>
          <a:bodyPr/>
          <a:p>
            <a:pPr>
              <a:defRPr/>
            </a:pPr>
            <a:fld id="{645FC51E-3874-42EB-98C8-2573999ABF3C}" type="slidenum">
              <a:rPr/>
              <a:t/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Title, 6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 bwMode="auto"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algn="ctr">
              <a:buNone/>
              <a:defRPr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 bwMode="auto"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>
              <a:defRPr/>
            </a:pPr>
            <a:endParaRPr lang="fr-FR" sz="3200" b="0" strike="noStrike" spc="-1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 bwMode="auto"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>
              <a:defRPr/>
            </a:pPr>
            <a:endParaRPr lang="fr-FR" sz="3200" b="0" strike="noStrike" spc="-1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 bwMode="auto">
          <a:xfrm>
            <a:off x="6638039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>
              <a:defRPr/>
            </a:pPr>
            <a:endParaRPr lang="fr-FR" sz="3200" b="0" strike="noStrike" spc="-1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 bwMode="auto"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>
              <a:defRPr/>
            </a:pPr>
            <a:endParaRPr lang="fr-FR" sz="3200" b="0" strike="noStrike" spc="-1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 bwMode="auto"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>
              <a:defRPr/>
            </a:pPr>
            <a:endParaRPr lang="fr-FR" sz="3200" b="0" strike="noStrike" spc="-1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 bwMode="auto">
          <a:xfrm>
            <a:off x="6638039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>
              <a:defRPr/>
            </a:pPr>
            <a:endParaRPr lang="fr-FR" sz="3200" b="0" strike="noStrike" spc="-1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 bwMode="auto"/>
        <p:txBody>
          <a:bodyPr/>
          <a:p>
            <a:pPr>
              <a:defRPr/>
            </a:pPr>
            <a:fld id="{72337AC3-C2E2-469B-89A3-DAA727EAB33C}" type="slidenum">
              <a:rPr/>
              <a:t/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x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 bwMode="auto"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algn="ctr">
              <a:buNone/>
              <a:defRPr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 bwMode="auto"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algn="ctr">
              <a:buNone/>
              <a:defRPr/>
            </a:pPr>
            <a:endParaRPr lang="fr-FR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 bwMode="auto"/>
        <p:txBody>
          <a:bodyPr/>
          <a:p>
            <a:pPr>
              <a:defRPr/>
            </a:pPr>
            <a:fld id="{C62F25E1-CA9D-47D8-B347-0ECD6B882769}" type="slidenum">
              <a:rPr/>
              <a:t/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,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 bwMode="auto"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algn="ctr">
              <a:buNone/>
              <a:defRPr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 bwMode="auto"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>
              <a:defRPr/>
            </a:pPr>
            <a:endParaRPr lang="fr-FR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 bwMode="auto"/>
        <p:txBody>
          <a:bodyPr/>
          <a:p>
            <a:pPr>
              <a:defRPr/>
            </a:pPr>
            <a:fld id="{8ECCB2E9-4A2D-4438-B96A-66707333DEA9}" type="slidenum">
              <a:rPr/>
              <a:t/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Title,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 bwMode="auto"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algn="ctr">
              <a:buNone/>
              <a:defRPr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 bwMode="auto"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>
              <a:defRPr/>
            </a:pPr>
            <a:endParaRPr lang="fr-FR" sz="3200" b="0" strike="noStrike" spc="-1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 bwMode="auto"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>
              <a:defRPr/>
            </a:pPr>
            <a:endParaRPr lang="fr-FR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 bwMode="auto"/>
        <p:txBody>
          <a:bodyPr/>
          <a:p>
            <a:pPr>
              <a:defRPr/>
            </a:pPr>
            <a:fld id="{763F77AE-1667-4170-9924-E2F812DE2491}" type="slidenum">
              <a:rPr/>
              <a:t/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 bwMode="auto"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algn="ctr">
              <a:buNone/>
              <a:defRPr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 bwMode="auto"/>
        <p:txBody>
          <a:bodyPr/>
          <a:p>
            <a:pPr>
              <a:defRPr/>
            </a:pPr>
            <a:fld id="{1E172A40-83CD-4FA2-A55C-855CA95EC725}" type="slidenum">
              <a:rPr/>
              <a:t/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nly" userDrawn="1">
  <p:cSld name="Centere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 bwMode="auto"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algn="ctr">
              <a:buNone/>
              <a:defRPr/>
            </a:pPr>
            <a:endParaRPr lang="fr-FR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 bwMode="auto"/>
        <p:txBody>
          <a:bodyPr/>
          <a:p>
            <a:pPr>
              <a:defRPr/>
            </a:pPr>
            <a:fld id="{9F2576D7-D86F-4CD4-9ADC-4EB3027D28AB}" type="slidenum">
              <a:rPr/>
              <a:t/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AndObj" userDrawn="1">
  <p:cSld name="Title, 2 Content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 bwMode="auto"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algn="ctr">
              <a:buNone/>
              <a:defRPr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 bwMode="auto"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>
              <a:defRPr/>
            </a:pPr>
            <a:endParaRPr lang="fr-FR" sz="3200" b="0" strike="noStrike" spc="-1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 bwMode="auto"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>
              <a:defRPr/>
            </a:pPr>
            <a:endParaRPr lang="fr-FR" sz="3200" b="0" strike="noStrike" spc="-1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 bwMode="auto"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>
              <a:defRPr/>
            </a:pPr>
            <a:endParaRPr lang="fr-FR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 bwMode="auto"/>
        <p:txBody>
          <a:bodyPr/>
          <a:p>
            <a:pPr>
              <a:defRPr/>
            </a:pPr>
            <a:fld id="{E8B30DE8-DF51-43D3-80ED-F169A3EF56AD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AndTwoObj" userDrawn="1">
  <p:cSld name="Title Content and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 bwMode="auto"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algn="ctr">
              <a:buNone/>
              <a:defRPr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 bwMode="auto"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>
              <a:defRPr/>
            </a:pPr>
            <a:endParaRPr lang="fr-FR" sz="3200" b="0" strike="noStrike" spc="-1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 bwMode="auto"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>
              <a:defRPr/>
            </a:pPr>
            <a:endParaRPr lang="fr-FR" sz="3200" b="0" strike="noStrike" spc="-1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 bwMode="auto"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>
              <a:defRPr/>
            </a:pPr>
            <a:endParaRPr lang="fr-FR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 bwMode="auto"/>
        <p:txBody>
          <a:bodyPr/>
          <a:p>
            <a:pPr>
              <a:defRPr/>
            </a:pPr>
            <a:fld id="{E3593E91-8AAB-4019-B0BD-E764CB1218D8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OverTx" userDrawn="1">
  <p:cSld name="Title, 2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 bwMode="auto"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algn="ctr">
              <a:buNone/>
              <a:defRPr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 bwMode="auto"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>
              <a:defRPr/>
            </a:pPr>
            <a:endParaRPr lang="fr-FR" sz="3200" b="0" strike="noStrike" spc="-1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 bwMode="auto"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>
              <a:defRPr/>
            </a:pPr>
            <a:endParaRPr lang="fr-FR" sz="3200" b="0" strike="noStrike" spc="-1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 bwMode="auto"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>
              <a:defRPr/>
            </a:pPr>
            <a:endParaRPr lang="fr-FR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 bwMode="auto"/>
        <p:txBody>
          <a:bodyPr/>
          <a:p>
            <a:pPr>
              <a:defRPr/>
            </a:pPr>
            <a:fld id="{2E111A2A-F5EC-40D3-BBA7-440243A94128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 bwMode="auto"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algn="ctr">
              <a:buNone/>
              <a:defRPr/>
            </a:pPr>
            <a:r>
              <a:rPr lang="fr-FR" sz="4400" b="0" strike="noStrike" spc="-1">
                <a:latin typeface="Arial"/>
              </a:rPr>
              <a:t>Cliquez pour éditer le format du texte-titre</a:t>
            </a:r>
            <a:endParaRPr lang="fr-FR" sz="4400" b="0" strike="noStrike" spc="-1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 bwMode="auto"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fr-FR" sz="3200" b="0" strike="noStrike" spc="-1">
                <a:latin typeface="Arial"/>
              </a:rPr>
              <a:t>Cliquez pour éditer le format du plan de texte</a:t>
            </a:r>
            <a:endParaRPr lang="fr-FR" sz="3200" b="0" strike="noStrike" spc="-1">
              <a:latin typeface="Arial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fr-FR" sz="2800" b="0" strike="noStrike" spc="-1">
                <a:latin typeface="Arial"/>
              </a:rPr>
              <a:t>Second niveau de plan</a:t>
            </a:r>
            <a:endParaRPr lang="fr-FR" sz="2800" b="0" strike="noStrike" spc="-1">
              <a:latin typeface="Arial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fr-FR" sz="2400" b="0" strike="noStrike" spc="-1">
                <a:latin typeface="Arial"/>
              </a:rPr>
              <a:t>Troisième niveau de plan</a:t>
            </a:r>
            <a:endParaRPr lang="fr-FR" sz="2400" b="0" strike="noStrike" spc="-1">
              <a:latin typeface="Arial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fr-FR" sz="2000" b="0" strike="noStrike" spc="-1">
                <a:latin typeface="Arial"/>
              </a:rPr>
              <a:t>Quatrième niveau de plan</a:t>
            </a:r>
            <a:endParaRPr lang="fr-FR" sz="2000" b="0" strike="noStrike" spc="-1">
              <a:latin typeface="Arial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fr-FR" sz="2000" b="0" strike="noStrike" spc="-1">
                <a:latin typeface="Arial"/>
              </a:rPr>
              <a:t>Cinquième niveau de plan</a:t>
            </a:r>
            <a:endParaRPr lang="fr-FR" sz="2000" b="0" strike="noStrike" spc="-1">
              <a:latin typeface="Arial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fr-FR" sz="2000" b="0" strike="noStrike" spc="-1">
                <a:latin typeface="Arial"/>
              </a:rPr>
              <a:t>Sixième niveau de plan</a:t>
            </a:r>
            <a:endParaRPr lang="fr-FR" sz="2000" b="0" strike="noStrike" spc="-1">
              <a:latin typeface="Arial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fr-FR" sz="2000" b="0" strike="noStrike" spc="-1">
                <a:latin typeface="Arial"/>
              </a:rPr>
              <a:t>Septième niveau de plan</a:t>
            </a:r>
            <a:endParaRPr lang="fr-FR" sz="2000" b="0" strike="noStrike" spc="-1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1"/>
          </p:nvPr>
        </p:nvSpPr>
        <p:spPr bwMode="auto"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>
              <a:defRPr lang="fr-FR" sz="1400" b="0" strike="noStrike" spc="-1">
                <a:latin typeface="Times New Roman"/>
              </a:defRPr>
            </a:lvl1pPr>
          </a:lstStyle>
          <a:p>
            <a:pPr>
              <a:defRPr/>
            </a:pPr>
            <a:r>
              <a:rPr lang="fr-FR" sz="1400" b="0" strike="noStrike" spc="-1">
                <a:latin typeface="Times New Roman"/>
              </a:rPr>
              <a:t>&lt;date/heure&gt;</a:t>
            </a:r>
            <a:endParaRPr lang="fr-FR" sz="1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 idx="2"/>
          </p:nvPr>
        </p:nvSpPr>
        <p:spPr bwMode="auto"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ctr">
              <a:buNone/>
              <a:defRPr lang="fr-FR" sz="1400" b="0" strike="noStrike" spc="-1">
                <a:latin typeface="Times New Roman"/>
              </a:defRPr>
            </a:lvl1pPr>
          </a:lstStyle>
          <a:p>
            <a:pPr algn="ctr">
              <a:buNone/>
              <a:defRPr/>
            </a:pPr>
            <a:r>
              <a:rPr lang="fr-FR" sz="1400" b="0" strike="noStrike" spc="-1">
                <a:latin typeface="Times New Roman"/>
              </a:rPr>
              <a:t>&lt;pied de page&gt;</a:t>
            </a:r>
            <a:endParaRPr lang="fr-FR" sz="14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 idx="3"/>
          </p:nvPr>
        </p:nvSpPr>
        <p:spPr bwMode="auto"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buNone/>
              <a:defRPr lang="fr-FR" sz="1400" b="0" strike="noStrike" spc="-1">
                <a:latin typeface="Times New Roman"/>
              </a:defRPr>
            </a:lvl1pPr>
          </a:lstStyle>
          <a:p>
            <a:pPr algn="r">
              <a:buNone/>
              <a:defRPr/>
            </a:pPr>
            <a:fld id="{A0F302D2-BB44-4AB2-B8CB-1DC1484C9B54}" type="slidenum">
              <a:rPr lang="fr-FR" sz="1400" b="0" strike="noStrike" spc="-1">
                <a:latin typeface="Times New Roman"/>
              </a:rPr>
              <a:t/>
            </a:fld>
            <a:endParaRPr lang="fr-FR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1"/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8" Type="http://schemas.openxmlformats.org/officeDocument/2006/relationships/image" Target="../media/image3.pn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23.png"/><Relationship Id="rId8" Type="http://schemas.openxmlformats.org/officeDocument/2006/relationships/image" Target="../media/image24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7" Type="http://schemas.openxmlformats.org/officeDocument/2006/relationships/image" Target="../media/image3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7" Type="http://schemas.openxmlformats.org/officeDocument/2006/relationships/image" Target="../media/image3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Relationship Id="rId3" Type="http://schemas.openxmlformats.org/officeDocument/2006/relationships/image" Target="../media/image15.png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1" name=""/>
          <p:cNvSpPr txBox="1"/>
          <p:nvPr/>
        </p:nvSpPr>
        <p:spPr bwMode="auto">
          <a:xfrm flipH="0" flipV="0">
            <a:off x="1088571" y="1665290"/>
            <a:ext cx="7903482" cy="1498369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p>
            <a:pPr algn="ctr">
              <a:defRPr/>
            </a:pPr>
            <a:r>
              <a:rPr lang="fr-FR" sz="8000" b="1" strike="noStrike" spc="-1">
                <a:solidFill>
                  <a:srgbClr val="002060"/>
                </a:solidFill>
                <a:latin typeface="Arial"/>
              </a:rPr>
              <a:t>Projet </a:t>
            </a:r>
            <a:r>
              <a:rPr lang="fr-FR" sz="8000" b="1" strike="noStrike" spc="-1">
                <a:solidFill>
                  <a:srgbClr val="002060"/>
                </a:solidFill>
                <a:latin typeface="Arial"/>
              </a:rPr>
              <a:t>eMOB</a:t>
            </a:r>
            <a:endParaRPr sz="8000" b="1" strike="noStrike" spc="-1">
              <a:solidFill>
                <a:srgbClr val="002060"/>
              </a:solidFill>
              <a:latin typeface="Arial"/>
            </a:endParaRPr>
          </a:p>
        </p:txBody>
      </p:sp>
      <p:pic>
        <p:nvPicPr>
          <p:cNvPr id="515878071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2640258" y="4787014"/>
            <a:ext cx="1209318" cy="721895"/>
          </a:xfrm>
          <a:prstGeom prst="rect">
            <a:avLst/>
          </a:prstGeom>
        </p:spPr>
      </p:pic>
      <p:pic>
        <p:nvPicPr>
          <p:cNvPr id="41901268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4639829" y="4764745"/>
            <a:ext cx="875922" cy="766432"/>
          </a:xfrm>
          <a:prstGeom prst="rect">
            <a:avLst/>
          </a:prstGeom>
        </p:spPr>
      </p:pic>
      <p:pic>
        <p:nvPicPr>
          <p:cNvPr id="1191637893" name="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flipH="0" flipV="0">
            <a:off x="6306004" y="4880817"/>
            <a:ext cx="1473905" cy="534288"/>
          </a:xfrm>
          <a:prstGeom prst="rect">
            <a:avLst/>
          </a:prstGeom>
        </p:spPr>
      </p:pic>
      <p:sp>
        <p:nvSpPr>
          <p:cNvPr id="1212985700" name=""/>
          <p:cNvSpPr txBox="1"/>
          <p:nvPr/>
        </p:nvSpPr>
        <p:spPr bwMode="auto">
          <a:xfrm flipH="0" flipV="0">
            <a:off x="2708293" y="4155955"/>
            <a:ext cx="5004261" cy="57915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lang="fr-FR" sz="1600"/>
              <a:t>Violaine Antoine - Bastien Doreau - Marie Duval - Ruben Martinez</a:t>
            </a:r>
            <a:endParaRPr lang="fr-FR" sz="2200"/>
          </a:p>
        </p:txBody>
      </p:sp>
      <p:sp>
        <p:nvSpPr>
          <p:cNvPr id="1546470519" name=""/>
          <p:cNvSpPr txBox="1"/>
          <p:nvPr/>
        </p:nvSpPr>
        <p:spPr bwMode="auto">
          <a:xfrm flipH="0" flipV="0">
            <a:off x="2576074" y="3041721"/>
            <a:ext cx="5004189" cy="45723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sz="2400"/>
              <a:t>BigData</a:t>
            </a:r>
            <a:endParaRPr sz="3600"/>
          </a:p>
        </p:txBody>
      </p:sp>
      <p:sp>
        <p:nvSpPr>
          <p:cNvPr id="1961558109" name=""/>
          <p:cNvSpPr txBox="1"/>
          <p:nvPr/>
        </p:nvSpPr>
        <p:spPr bwMode="auto">
          <a:xfrm flipH="0" flipV="0">
            <a:off x="2576074" y="3438596"/>
            <a:ext cx="5003973" cy="45723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sz="2400"/>
              <a:t>11/01/2024</a:t>
            </a:r>
            <a:endParaRPr sz="3600"/>
          </a:p>
        </p:txBody>
      </p:sp>
      <p:sp>
        <p:nvSpPr>
          <p:cNvPr id="2128041380" name="PlaceHolder 4"/>
          <p:cNvSpPr>
            <a:spLocks noGrp="1"/>
          </p:cNvSpPr>
          <p:nvPr>
            <p:ph type="sldNum" idx="3"/>
          </p:nvPr>
        </p:nvSpPr>
        <p:spPr bwMode="auto"/>
        <p:txBody>
          <a:bodyPr/>
          <a:p>
            <a:pPr>
              <a:defRPr/>
            </a:pPr>
            <a:fld id="{F8EB105F-4FED-4E04-BC5D-6E1F1DBBBE73}" type="slidenum">
              <a:rPr/>
              <a:t/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79522913" name=""/>
          <p:cNvSpPr txBox="1"/>
          <p:nvPr/>
        </p:nvSpPr>
        <p:spPr bwMode="auto">
          <a:xfrm flipH="0" flipV="0">
            <a:off x="1799736" y="315915"/>
            <a:ext cx="6973859" cy="459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p>
            <a:pPr>
              <a:defRPr/>
            </a:pPr>
            <a:r>
              <a:rPr lang="en-US" sz="2600" b="0" i="0" u="none" strike="noStrike" cap="none" spc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VII - Analyse des données sur le protocole</a:t>
            </a:r>
            <a:endParaRPr sz="2600">
              <a:solidFill>
                <a:srgbClr val="002060"/>
              </a:solidFill>
            </a:endParaRPr>
          </a:p>
          <a:p>
            <a:pPr>
              <a:defRPr/>
            </a:pPr>
            <a:endParaRPr/>
          </a:p>
        </p:txBody>
      </p:sp>
      <p:pic>
        <p:nvPicPr>
          <p:cNvPr id="736595204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4505338" y="1711408"/>
            <a:ext cx="1031515" cy="902576"/>
          </a:xfrm>
          <a:prstGeom prst="rect">
            <a:avLst/>
          </a:prstGeom>
        </p:spPr>
      </p:pic>
      <p:sp>
        <p:nvSpPr>
          <p:cNvPr id="198894317" name=""/>
          <p:cNvSpPr txBox="1"/>
          <p:nvPr/>
        </p:nvSpPr>
        <p:spPr bwMode="auto">
          <a:xfrm flipH="0" flipV="0">
            <a:off x="3752458" y="2654717"/>
            <a:ext cx="2936946" cy="30483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400"/>
              <a:t>Biostatisticien : Bruno Pereira </a:t>
            </a:r>
            <a:endParaRPr sz="1400"/>
          </a:p>
        </p:txBody>
      </p:sp>
      <p:pic>
        <p:nvPicPr>
          <p:cNvPr id="528413301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8120275" y="1620905"/>
            <a:ext cx="523388" cy="523388"/>
          </a:xfrm>
          <a:prstGeom prst="rect">
            <a:avLst/>
          </a:prstGeom>
        </p:spPr>
      </p:pic>
      <p:cxnSp>
        <p:nvCxnSpPr>
          <p:cNvPr id="0" name=""/>
          <p:cNvCxnSpPr>
            <a:cxnSpLocks/>
          </p:cNvCxnSpPr>
          <p:nvPr/>
        </p:nvCxnSpPr>
        <p:spPr bwMode="auto">
          <a:xfrm rot="5399976" flipH="0" flipV="0">
            <a:off x="8092460" y="2511471"/>
            <a:ext cx="578303" cy="360"/>
          </a:xfrm>
          <a:prstGeom prst="line">
            <a:avLst/>
          </a:prstGeom>
          <a:ln w="19049" cap="flat" cmpd="sng" algn="ctr">
            <a:solidFill>
              <a:schemeClr val="tx1">
                <a:lumMod val="85098"/>
                <a:lumOff val="14902"/>
              </a:schemeClr>
            </a:solidFill>
            <a:prstDash val="dash"/>
            <a:miter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2996570" name=""/>
          <p:cNvSpPr txBox="1"/>
          <p:nvPr/>
        </p:nvSpPr>
        <p:spPr bwMode="auto">
          <a:xfrm flipH="0" flipV="0">
            <a:off x="8217770" y="2283033"/>
            <a:ext cx="2021709" cy="45723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sz="1200"/>
              <a:t>Traitement analytique complexe</a:t>
            </a:r>
            <a:endParaRPr sz="1200"/>
          </a:p>
        </p:txBody>
      </p:sp>
      <p:pic>
        <p:nvPicPr>
          <p:cNvPr id="1867745041" name="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flipH="0" flipV="0">
            <a:off x="4469741" y="2996379"/>
            <a:ext cx="1110347" cy="316879"/>
          </a:xfrm>
          <a:prstGeom prst="rect">
            <a:avLst/>
          </a:prstGeom>
        </p:spPr>
      </p:pic>
      <p:cxnSp>
        <p:nvCxnSpPr>
          <p:cNvPr id="0" name=""/>
          <p:cNvCxnSpPr>
            <a:cxnSpLocks/>
          </p:cNvCxnSpPr>
          <p:nvPr/>
        </p:nvCxnSpPr>
        <p:spPr bwMode="auto">
          <a:xfrm flipH="1" flipV="1">
            <a:off x="5750178" y="2505981"/>
            <a:ext cx="1632857" cy="453571"/>
          </a:xfrm>
          <a:prstGeom prst="line">
            <a:avLst/>
          </a:prstGeom>
          <a:ln w="28575" cap="flat" cmpd="sng" algn="ctr">
            <a:solidFill>
              <a:schemeClr val="tx1"/>
            </a:solidFill>
            <a:prstDash val="solid"/>
            <a:miter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0" name=""/>
          <p:cNvCxnSpPr>
            <a:cxnSpLocks/>
          </p:cNvCxnSpPr>
          <p:nvPr/>
        </p:nvCxnSpPr>
        <p:spPr bwMode="auto">
          <a:xfrm flipH="0" flipV="0">
            <a:off x="2699910" y="1695273"/>
            <a:ext cx="1555239" cy="481868"/>
          </a:xfrm>
          <a:prstGeom prst="line">
            <a:avLst/>
          </a:prstGeom>
          <a:ln w="28575" cap="flat" cmpd="sng" algn="ctr">
            <a:solidFill>
              <a:schemeClr val="tx1"/>
            </a:solidFill>
            <a:prstDash val="solid"/>
            <a:miter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03934985" name="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 flipH="0" flipV="0">
            <a:off x="7830937" y="966296"/>
            <a:ext cx="1102066" cy="657872"/>
          </a:xfrm>
          <a:prstGeom prst="rect">
            <a:avLst/>
          </a:prstGeom>
        </p:spPr>
      </p:pic>
      <p:sp>
        <p:nvSpPr>
          <p:cNvPr id="1984897192" name=""/>
          <p:cNvSpPr txBox="1"/>
          <p:nvPr/>
        </p:nvSpPr>
        <p:spPr bwMode="auto">
          <a:xfrm flipH="0" flipV="0">
            <a:off x="7383035" y="2849983"/>
            <a:ext cx="2022392" cy="30483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sz="1400" b="1"/>
              <a:t>Données agrégées</a:t>
            </a:r>
            <a:endParaRPr sz="1400" b="1"/>
          </a:p>
        </p:txBody>
      </p:sp>
      <p:sp>
        <p:nvSpPr>
          <p:cNvPr id="1754196541" name=""/>
          <p:cNvSpPr txBox="1"/>
          <p:nvPr/>
        </p:nvSpPr>
        <p:spPr bwMode="auto">
          <a:xfrm flipH="0" flipV="0">
            <a:off x="382140" y="1074779"/>
            <a:ext cx="2474018" cy="30483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sz="1400" b="1"/>
              <a:t>Données Cliniques</a:t>
            </a:r>
            <a:endParaRPr sz="1400" b="1"/>
          </a:p>
        </p:txBody>
      </p:sp>
      <p:pic>
        <p:nvPicPr>
          <p:cNvPr id="1576068484" name="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 flipH="0" flipV="0">
            <a:off x="382140" y="1447651"/>
            <a:ext cx="1118151" cy="346508"/>
          </a:xfrm>
          <a:prstGeom prst="rect">
            <a:avLst/>
          </a:prstGeom>
        </p:spPr>
      </p:pic>
      <p:pic>
        <p:nvPicPr>
          <p:cNvPr id="628963352" name=""/>
          <p:cNvPicPr>
            <a:picLocks noChangeAspect="1"/>
          </p:cNvPicPr>
          <p:nvPr/>
        </p:nvPicPr>
        <p:blipFill>
          <a:blip r:embed="rId7"/>
          <a:srcRect l="22415" t="0" r="21575" b="0"/>
          <a:stretch/>
        </p:blipFill>
        <p:spPr bwMode="auto">
          <a:xfrm flipH="0" flipV="0">
            <a:off x="1281395" y="1818456"/>
            <a:ext cx="561906" cy="579655"/>
          </a:xfrm>
          <a:prstGeom prst="rect">
            <a:avLst/>
          </a:prstGeom>
        </p:spPr>
      </p:pic>
      <p:pic>
        <p:nvPicPr>
          <p:cNvPr id="984821204" name="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 flipH="0" flipV="0">
            <a:off x="1664402" y="1473616"/>
            <a:ext cx="884261" cy="320544"/>
          </a:xfrm>
          <a:prstGeom prst="rect">
            <a:avLst/>
          </a:prstGeom>
        </p:spPr>
      </p:pic>
      <p:sp>
        <p:nvSpPr>
          <p:cNvPr id="93587580" name=""/>
          <p:cNvSpPr/>
          <p:nvPr/>
        </p:nvSpPr>
        <p:spPr bwMode="auto">
          <a:xfrm flipH="0" flipV="0">
            <a:off x="4934201" y="3424464"/>
            <a:ext cx="181428" cy="419553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2"/>
          </a:solidFill>
          <a:ln w="25400" cap="flat" cmpd="sng" algn="ctr">
            <a:solidFill>
              <a:schemeClr val="tx2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5568116" name=""/>
          <p:cNvSpPr txBox="1"/>
          <p:nvPr/>
        </p:nvSpPr>
        <p:spPr bwMode="auto">
          <a:xfrm flipH="0" flipV="0">
            <a:off x="3147352" y="3988975"/>
            <a:ext cx="4973104" cy="51819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39821" indent="-239821" algn="l">
              <a:buAutoNum type="arabicPeriod"/>
              <a:defRPr/>
            </a:pPr>
            <a:r>
              <a:rPr sz="1400" b="1"/>
              <a:t>Analyse par cohorte </a:t>
            </a:r>
            <a:r>
              <a:rPr sz="1400" b="0"/>
              <a:t>(analyse principale)</a:t>
            </a:r>
            <a:endParaRPr sz="1400" b="0"/>
          </a:p>
          <a:p>
            <a:pPr marL="239821" indent="-239821" algn="l">
              <a:buAutoNum type="arabicPeriod"/>
              <a:defRPr/>
            </a:pPr>
            <a:r>
              <a:rPr sz="1400" b="1"/>
              <a:t>Analyse ensemble des patients</a:t>
            </a:r>
            <a:r>
              <a:rPr sz="1400" b="0"/>
              <a:t> (analyses secondaires)</a:t>
            </a:r>
            <a:endParaRPr sz="1400" b="0"/>
          </a:p>
        </p:txBody>
      </p:sp>
      <p:pic>
        <p:nvPicPr>
          <p:cNvPr id="52802363" name="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 flipH="0" flipV="0">
            <a:off x="2640258" y="4900405"/>
            <a:ext cx="1209317" cy="721894"/>
          </a:xfrm>
          <a:prstGeom prst="rect">
            <a:avLst/>
          </a:prstGeom>
        </p:spPr>
      </p:pic>
      <p:pic>
        <p:nvPicPr>
          <p:cNvPr id="1220662878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4639829" y="4878137"/>
            <a:ext cx="875921" cy="766431"/>
          </a:xfrm>
          <a:prstGeom prst="rect">
            <a:avLst/>
          </a:prstGeom>
        </p:spPr>
      </p:pic>
      <p:pic>
        <p:nvPicPr>
          <p:cNvPr id="313140798" name="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 flipH="0" flipV="0">
            <a:off x="6306004" y="4994208"/>
            <a:ext cx="1473904" cy="534287"/>
          </a:xfrm>
          <a:prstGeom prst="rect">
            <a:avLst/>
          </a:prstGeom>
        </p:spPr>
      </p:pic>
      <p:sp>
        <p:nvSpPr>
          <p:cNvPr id="210827920" name="PlaceHolder 4"/>
          <p:cNvSpPr>
            <a:spLocks noGrp="1"/>
          </p:cNvSpPr>
          <p:nvPr>
            <p:ph type="sldNum" idx="3"/>
          </p:nvPr>
        </p:nvSpPr>
        <p:spPr bwMode="auto"/>
        <p:txBody>
          <a:bodyPr/>
          <a:p>
            <a:pPr>
              <a:defRPr/>
            </a:pPr>
            <a:fld id="{35D72768-075C-2808-891E-D6390D4B8BBA}" type="slidenum">
              <a:rPr/>
              <a:t/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63119811" name=""/>
          <p:cNvSpPr txBox="1"/>
          <p:nvPr/>
        </p:nvSpPr>
        <p:spPr bwMode="auto">
          <a:xfrm flipH="0" flipV="0">
            <a:off x="1799735" y="315915"/>
            <a:ext cx="6973859" cy="459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p>
            <a:pPr algn="l">
              <a:defRPr/>
            </a:pPr>
            <a:r>
              <a:rPr lang="en-US" sz="2600" b="0" i="0" u="none" strike="noStrike" cap="none" spc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VIII - Analyse </a:t>
            </a:r>
            <a:r>
              <a:rPr lang="en-US" sz="2600" b="0" i="0" u="none" strike="noStrike" cap="none" spc="0">
                <a:solidFill>
                  <a:srgbClr val="002060"/>
                </a:solidFill>
                <a:latin typeface="Arial"/>
                <a:ea typeface="DejaVu Sans"/>
                <a:cs typeface="DejaVu Sans"/>
              </a:rPr>
              <a:t>des données </a:t>
            </a:r>
            <a:r>
              <a:rPr lang="en-US" sz="2600" b="0" i="0" u="none" strike="noStrike" cap="none" spc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par clustering</a:t>
            </a:r>
            <a:endParaRPr sz="2600">
              <a:solidFill>
                <a:srgbClr val="002060"/>
              </a:solidFill>
            </a:endParaRPr>
          </a:p>
          <a:p>
            <a:pPr>
              <a:defRPr/>
            </a:pPr>
            <a:endParaRPr/>
          </a:p>
        </p:txBody>
      </p:sp>
      <p:pic>
        <p:nvPicPr>
          <p:cNvPr id="1479759781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1473653" y="775274"/>
            <a:ext cx="7024285" cy="3866853"/>
          </a:xfrm>
          <a:prstGeom prst="rect">
            <a:avLst/>
          </a:prstGeom>
        </p:spPr>
      </p:pic>
      <p:pic>
        <p:nvPicPr>
          <p:cNvPr id="749268968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2640258" y="4900405"/>
            <a:ext cx="1209317" cy="721894"/>
          </a:xfrm>
          <a:prstGeom prst="rect">
            <a:avLst/>
          </a:prstGeom>
        </p:spPr>
      </p:pic>
      <p:pic>
        <p:nvPicPr>
          <p:cNvPr id="1877488012" name="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flipH="0" flipV="0">
            <a:off x="4639829" y="4878137"/>
            <a:ext cx="875921" cy="766431"/>
          </a:xfrm>
          <a:prstGeom prst="rect">
            <a:avLst/>
          </a:prstGeom>
        </p:spPr>
      </p:pic>
      <p:pic>
        <p:nvPicPr>
          <p:cNvPr id="1883015403" name="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 flipH="0" flipV="0">
            <a:off x="6306004" y="4994208"/>
            <a:ext cx="1473904" cy="534287"/>
          </a:xfrm>
          <a:prstGeom prst="rect">
            <a:avLst/>
          </a:prstGeom>
        </p:spPr>
      </p:pic>
      <p:sp>
        <p:nvSpPr>
          <p:cNvPr id="975786333" name="PlaceHolder 3"/>
          <p:cNvSpPr>
            <a:spLocks noGrp="1"/>
          </p:cNvSpPr>
          <p:nvPr>
            <p:ph type="sldNum" idx="3"/>
          </p:nvPr>
        </p:nvSpPr>
        <p:spPr bwMode="auto"/>
        <p:txBody>
          <a:bodyPr/>
          <a:p>
            <a:pPr>
              <a:defRPr/>
            </a:pPr>
            <a:fld id="{D6769D63-1DA5-7313-F2AD-9409C60C3AEF}" type="slidenum">
              <a:rPr/>
              <a:t/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73818822" name=""/>
          <p:cNvSpPr/>
          <p:nvPr/>
        </p:nvSpPr>
        <p:spPr bwMode="auto">
          <a:xfrm flipH="0" flipV="0">
            <a:off x="522675" y="3741963"/>
            <a:ext cx="827859" cy="772329"/>
          </a:xfrm>
          <a:prstGeom prst="flowChartConnector">
            <a:avLst/>
          </a:prstGeom>
          <a:solidFill>
            <a:schemeClr val="accent3">
              <a:lumMod val="40000"/>
              <a:lumOff val="60000"/>
            </a:schemeClr>
          </a:solidFill>
          <a:ln w="25400" cap="flat" cmpd="sng" algn="ctr">
            <a:solidFill>
              <a:schemeClr val="bg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33032309" name=""/>
          <p:cNvSpPr/>
          <p:nvPr/>
        </p:nvSpPr>
        <p:spPr bwMode="auto">
          <a:xfrm flipH="0" flipV="0">
            <a:off x="501804" y="2783084"/>
            <a:ext cx="827859" cy="772329"/>
          </a:xfrm>
          <a:prstGeom prst="flowChartConnector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bg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6619980" name=""/>
          <p:cNvSpPr/>
          <p:nvPr/>
        </p:nvSpPr>
        <p:spPr bwMode="auto">
          <a:xfrm flipH="0" flipV="0">
            <a:off x="522675" y="1927678"/>
            <a:ext cx="827859" cy="772329"/>
          </a:xfrm>
          <a:prstGeom prst="flowChartConnector">
            <a:avLst/>
          </a:prstGeom>
          <a:solidFill>
            <a:schemeClr val="accent5">
              <a:lumMod val="40000"/>
              <a:lumOff val="60000"/>
            </a:schemeClr>
          </a:solidFill>
          <a:ln w="25400" cap="flat" cmpd="sng" algn="ctr">
            <a:solidFill>
              <a:schemeClr val="bg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1981422" name=""/>
          <p:cNvSpPr/>
          <p:nvPr/>
        </p:nvSpPr>
        <p:spPr bwMode="auto">
          <a:xfrm flipH="0" flipV="0">
            <a:off x="522675" y="1077231"/>
            <a:ext cx="827860" cy="772329"/>
          </a:xfrm>
          <a:prstGeom prst="flowChartConnector">
            <a:avLst/>
          </a:prstGeom>
          <a:solidFill>
            <a:schemeClr val="accent4">
              <a:lumMod val="40000"/>
              <a:lumOff val="60000"/>
            </a:schemeClr>
          </a:solidFill>
          <a:ln w="25400" cap="flat" cmpd="sng" algn="ctr">
            <a:solidFill>
              <a:schemeClr val="bg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0692357" name=""/>
          <p:cNvSpPr txBox="1"/>
          <p:nvPr/>
        </p:nvSpPr>
        <p:spPr bwMode="auto">
          <a:xfrm flipH="0" flipV="0">
            <a:off x="1799734" y="315914"/>
            <a:ext cx="6973858" cy="459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p>
            <a:pPr algn="ctr">
              <a:defRPr/>
            </a:pPr>
            <a:r>
              <a:rPr lang="fr-FR" sz="2600" b="0" i="0" u="none" strike="noStrike" cap="none" spc="0">
                <a:solidFill>
                  <a:srgbClr val="002060"/>
                </a:solidFill>
                <a:latin typeface="Arial"/>
                <a:ea typeface="DejaVu Sans"/>
                <a:cs typeface="DejaVu Sans"/>
              </a:rPr>
              <a:t>Résumé </a:t>
            </a:r>
            <a:r>
              <a:rPr lang="en-US" sz="2600" b="0" i="0" u="none" strike="noStrike" cap="none" spc="0">
                <a:solidFill>
                  <a:srgbClr val="002060"/>
                </a:solidFill>
                <a:latin typeface="Arial"/>
                <a:ea typeface="DejaVu Sans"/>
                <a:cs typeface="DejaVu Sans"/>
              </a:rPr>
              <a:t>/ Discussion</a:t>
            </a:r>
            <a:endParaRPr sz="2600">
              <a:solidFill>
                <a:srgbClr val="002060"/>
              </a:solidFill>
            </a:endParaRPr>
          </a:p>
          <a:p>
            <a:pPr>
              <a:defRPr/>
            </a:pPr>
            <a:endParaRPr/>
          </a:p>
        </p:txBody>
      </p:sp>
      <p:sp>
        <p:nvSpPr>
          <p:cNvPr id="1177857355" name=""/>
          <p:cNvSpPr txBox="1"/>
          <p:nvPr/>
        </p:nvSpPr>
        <p:spPr bwMode="auto">
          <a:xfrm flipH="0" flipV="0">
            <a:off x="1407232" y="1157865"/>
            <a:ext cx="8584055" cy="3499262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lang="fr-FR" sz="1800">
                <a:solidFill>
                  <a:srgbClr val="002060"/>
                </a:solidFill>
              </a:rPr>
              <a:t>Difficulté du travail avec des données cliniques </a:t>
            </a:r>
            <a:r>
              <a:rPr lang="fr-FR" sz="1800">
                <a:solidFill>
                  <a:srgbClr val="002060"/>
                </a:solidFill>
                <a:latin typeface="Abyssinica SIL"/>
                <a:ea typeface="Abyssinica SIL"/>
                <a:cs typeface="Abyssinica SIL"/>
              </a:rPr>
              <a:t>➜</a:t>
            </a:r>
            <a:r>
              <a:rPr lang="fr-FR" sz="1800">
                <a:solidFill>
                  <a:srgbClr val="002060"/>
                </a:solidFill>
              </a:rPr>
              <a:t> RGPD : pseudonymisation, minimisation, réutilisation des données limitée</a:t>
            </a:r>
            <a:endParaRPr lang="fr-FR" sz="1800">
              <a:solidFill>
                <a:srgbClr val="002060"/>
              </a:solidFill>
            </a:endParaRPr>
          </a:p>
          <a:p>
            <a:pPr>
              <a:defRPr/>
            </a:pPr>
            <a:endParaRPr lang="fr-FR" sz="1800">
              <a:solidFill>
                <a:srgbClr val="002060"/>
              </a:solidFill>
            </a:endParaRPr>
          </a:p>
          <a:p>
            <a:pPr>
              <a:defRPr/>
            </a:pPr>
            <a:r>
              <a:rPr lang="fr-FR" sz="1800">
                <a:solidFill>
                  <a:srgbClr val="002060"/>
                </a:solidFill>
              </a:rPr>
              <a:t>Intégration de données provenant de sources hétérogènes </a:t>
            </a:r>
            <a:r>
              <a:rPr lang="fr-FR" sz="1800">
                <a:solidFill>
                  <a:srgbClr val="002060"/>
                </a:solidFill>
                <a:latin typeface="Abyssinica SIL"/>
                <a:ea typeface="Abyssinica SIL"/>
                <a:cs typeface="Abyssinica SIL"/>
              </a:rPr>
              <a:t>➜</a:t>
            </a:r>
            <a:r>
              <a:rPr lang="fr-FR" sz="1800">
                <a:solidFill>
                  <a:srgbClr val="002060"/>
                </a:solidFill>
              </a:rPr>
              <a:t> intégrité, qualité de la donnée</a:t>
            </a:r>
            <a:endParaRPr lang="fr-FR" sz="1800">
              <a:solidFill>
                <a:srgbClr val="002060"/>
              </a:solidFill>
            </a:endParaRPr>
          </a:p>
          <a:p>
            <a:pPr>
              <a:defRPr/>
            </a:pPr>
            <a:endParaRPr lang="fr-FR" sz="1800">
              <a:solidFill>
                <a:srgbClr val="002060"/>
              </a:solidFill>
            </a:endParaRPr>
          </a:p>
          <a:p>
            <a:pPr>
              <a:defRPr/>
            </a:pPr>
            <a:r>
              <a:rPr lang="fr-FR" sz="1800">
                <a:solidFill>
                  <a:srgbClr val="002060"/>
                </a:solidFill>
              </a:rPr>
              <a:t>Transfert de données (capteurs notamment) </a:t>
            </a:r>
            <a:r>
              <a:rPr lang="fr-FR" sz="1800">
                <a:solidFill>
                  <a:srgbClr val="002060"/>
                </a:solidFill>
                <a:latin typeface="Abyssinica SIL"/>
                <a:ea typeface="Abyssinica SIL"/>
                <a:cs typeface="Abyssinica SIL"/>
              </a:rPr>
              <a:t>➜</a:t>
            </a:r>
            <a:r>
              <a:rPr lang="fr-FR" sz="1800">
                <a:solidFill>
                  <a:srgbClr val="002060"/>
                </a:solidFill>
              </a:rPr>
              <a:t> Adaptation aux contraintes du SI CHU</a:t>
            </a:r>
            <a:endParaRPr lang="fr-FR" sz="1800">
              <a:solidFill>
                <a:srgbClr val="002060"/>
              </a:solidFill>
            </a:endParaRPr>
          </a:p>
          <a:p>
            <a:pPr>
              <a:defRPr/>
            </a:pPr>
            <a:endParaRPr lang="fr-FR" sz="1800">
              <a:solidFill>
                <a:srgbClr val="002060"/>
              </a:solidFill>
            </a:endParaRPr>
          </a:p>
          <a:p>
            <a:pPr>
              <a:defRPr/>
            </a:pPr>
            <a:r>
              <a:rPr lang="fr-FR" sz="1800">
                <a:solidFill>
                  <a:srgbClr val="002060"/>
                </a:solidFill>
              </a:rPr>
              <a:t>Nécessité de rendre les données cohérentes entre elles :</a:t>
            </a:r>
            <a:endParaRPr lang="fr-FR" sz="1800">
              <a:solidFill>
                <a:srgbClr val="002060"/>
              </a:solidFill>
            </a:endParaRPr>
          </a:p>
          <a:p>
            <a:pPr marL="595813" lvl="1" indent="-195763">
              <a:buFont typeface="Arial"/>
              <a:buChar char="•"/>
              <a:defRPr/>
            </a:pPr>
            <a:r>
              <a:rPr lang="fr-FR" sz="1400">
                <a:solidFill>
                  <a:srgbClr val="002060"/>
                </a:solidFill>
              </a:rPr>
              <a:t>Évolution de versions des données (par exemple baromètres eDOL V2 =/= </a:t>
            </a:r>
            <a:r>
              <a:rPr lang="fr-FR" sz="1400" b="0" i="0" u="none" strike="noStrike" cap="none" spc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baromètres eDOL V3)</a:t>
            </a:r>
            <a:endParaRPr lang="fr-FR" sz="1400">
              <a:solidFill>
                <a:srgbClr val="002060"/>
              </a:solidFill>
            </a:endParaRPr>
          </a:p>
          <a:p>
            <a:pPr marL="595813" lvl="1" indent="-195763">
              <a:buFont typeface="Arial"/>
              <a:buChar char="•"/>
              <a:defRPr/>
            </a:pPr>
            <a:r>
              <a:rPr lang="fr-FR" sz="1400">
                <a:solidFill>
                  <a:srgbClr val="002060"/>
                </a:solidFill>
              </a:rPr>
              <a:t>Un même champ avec différentes échelles ou référentiels pour différentes cohortes</a:t>
            </a:r>
            <a:r>
              <a:rPr lang="fr-FR" sz="1400">
                <a:solidFill>
                  <a:srgbClr val="002060"/>
                </a:solidFill>
              </a:rPr>
              <a:t> (à venir)</a:t>
            </a:r>
            <a:endParaRPr lang="fr-FR" sz="1400">
              <a:solidFill>
                <a:srgbClr val="002060"/>
              </a:solidFill>
            </a:endParaRPr>
          </a:p>
          <a:p>
            <a:pPr marL="595813" lvl="1" indent="-195763">
              <a:buFont typeface="Arial"/>
              <a:buChar char="•"/>
              <a:defRPr/>
            </a:pPr>
            <a:endParaRPr lang="fr-FR" sz="1200">
              <a:solidFill>
                <a:srgbClr val="002060"/>
              </a:solidFill>
            </a:endParaRPr>
          </a:p>
        </p:txBody>
      </p:sp>
      <p:pic>
        <p:nvPicPr>
          <p:cNvPr id="1290673036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2640258" y="4900405"/>
            <a:ext cx="1209317" cy="721894"/>
          </a:xfrm>
          <a:prstGeom prst="rect">
            <a:avLst/>
          </a:prstGeom>
        </p:spPr>
      </p:pic>
      <p:pic>
        <p:nvPicPr>
          <p:cNvPr id="1756345369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4639829" y="4878137"/>
            <a:ext cx="875921" cy="766431"/>
          </a:xfrm>
          <a:prstGeom prst="rect">
            <a:avLst/>
          </a:prstGeom>
        </p:spPr>
      </p:pic>
      <p:pic>
        <p:nvPicPr>
          <p:cNvPr id="499826213" name="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flipH="0" flipV="0">
            <a:off x="6306004" y="4994208"/>
            <a:ext cx="1473904" cy="534287"/>
          </a:xfrm>
          <a:prstGeom prst="rect">
            <a:avLst/>
          </a:prstGeom>
        </p:spPr>
      </p:pic>
      <p:pic>
        <p:nvPicPr>
          <p:cNvPr id="1732976146" name="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 flipH="0" flipV="0">
            <a:off x="644218" y="1157865"/>
            <a:ext cx="634999" cy="634999"/>
          </a:xfrm>
          <a:prstGeom prst="rect">
            <a:avLst/>
          </a:prstGeom>
        </p:spPr>
      </p:pic>
      <p:pic>
        <p:nvPicPr>
          <p:cNvPr id="1332978105" name="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 flipH="0" flipV="0">
            <a:off x="608224" y="1992340"/>
            <a:ext cx="643004" cy="643004"/>
          </a:xfrm>
          <a:prstGeom prst="rect">
            <a:avLst/>
          </a:prstGeom>
        </p:spPr>
      </p:pic>
      <p:pic>
        <p:nvPicPr>
          <p:cNvPr id="616171033" name="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 flipH="0" flipV="0">
            <a:off x="580238" y="2833753"/>
            <a:ext cx="670992" cy="670992"/>
          </a:xfrm>
          <a:prstGeom prst="rect">
            <a:avLst/>
          </a:prstGeom>
        </p:spPr>
      </p:pic>
      <p:pic>
        <p:nvPicPr>
          <p:cNvPr id="1159582301" name="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 flipH="0" flipV="0">
            <a:off x="618351" y="3792283"/>
            <a:ext cx="686733" cy="686733"/>
          </a:xfrm>
          <a:prstGeom prst="rect">
            <a:avLst/>
          </a:prstGeom>
        </p:spPr>
      </p:pic>
      <p:sp>
        <p:nvSpPr>
          <p:cNvPr id="869428104" name="PlaceHolder 4"/>
          <p:cNvSpPr>
            <a:spLocks noGrp="1"/>
          </p:cNvSpPr>
          <p:nvPr>
            <p:ph type="sldNum" idx="3"/>
          </p:nvPr>
        </p:nvSpPr>
        <p:spPr bwMode="auto"/>
        <p:txBody>
          <a:bodyPr/>
          <a:p>
            <a:pPr>
              <a:defRPr/>
            </a:pPr>
            <a:fld id="{72ED0677-901F-B168-BFF4-9E579B554B4D}" type="slidenum">
              <a:rPr/>
              <a:t/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59496863" name=""/>
          <p:cNvSpPr txBox="1"/>
          <p:nvPr/>
        </p:nvSpPr>
        <p:spPr bwMode="auto">
          <a:xfrm flipH="0" flipV="0">
            <a:off x="1660482" y="315915"/>
            <a:ext cx="7447323" cy="459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p>
            <a:pPr>
              <a:defRPr/>
            </a:pPr>
            <a:r>
              <a:rPr lang="en-US" sz="2600" b="0" i="0" u="none" strike="noStrike" cap="none" spc="0">
                <a:solidFill>
                  <a:srgbClr val="002060"/>
                </a:solidFill>
                <a:latin typeface="Arial"/>
                <a:ea typeface="DejaVu Sans"/>
                <a:cs typeface="DejaVu Sans"/>
              </a:rPr>
              <a:t>I - Protocole eMOB : contexte, règlementation</a:t>
            </a:r>
            <a:endParaRPr sz="2600">
              <a:solidFill>
                <a:srgbClr val="002060"/>
              </a:solidFill>
            </a:endParaRPr>
          </a:p>
          <a:p>
            <a:pPr>
              <a:defRPr/>
            </a:pPr>
            <a:endParaRPr/>
          </a:p>
        </p:txBody>
      </p:sp>
      <p:sp>
        <p:nvSpPr>
          <p:cNvPr id="2098497904" name=""/>
          <p:cNvSpPr txBox="1"/>
          <p:nvPr/>
        </p:nvSpPr>
        <p:spPr bwMode="auto">
          <a:xfrm flipH="0" flipV="0">
            <a:off x="318660" y="1161848"/>
            <a:ext cx="9502464" cy="33531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lang="fr-FR" sz="1600"/>
              <a:t>Catégorie d’étude : Recherche Impliquant la Personne Humaine à risque et contrainte minime (RIPH 2)</a:t>
            </a:r>
            <a:endParaRPr lang="fr-FR" sz="1600"/>
          </a:p>
        </p:txBody>
      </p:sp>
      <p:sp>
        <p:nvSpPr>
          <p:cNvPr id="1226966597" name=""/>
          <p:cNvSpPr txBox="1"/>
          <p:nvPr/>
        </p:nvSpPr>
        <p:spPr bwMode="auto">
          <a:xfrm flipH="0" flipV="0">
            <a:off x="378475" y="2948612"/>
            <a:ext cx="4523568" cy="57915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lang="fr-FR" sz="1600"/>
              <a:t>Comité de Protection des personnes </a:t>
            </a:r>
            <a:endParaRPr lang="fr-FR" sz="1600"/>
          </a:p>
          <a:p>
            <a:pPr algn="ctr">
              <a:defRPr/>
            </a:pPr>
            <a:r>
              <a:rPr lang="fr-FR" sz="1600"/>
              <a:t>(CPP)</a:t>
            </a:r>
            <a:endParaRPr lang="fr-FR" sz="1600"/>
          </a:p>
        </p:txBody>
      </p:sp>
      <p:sp>
        <p:nvSpPr>
          <p:cNvPr id="1762259722" name=""/>
          <p:cNvSpPr txBox="1"/>
          <p:nvPr/>
        </p:nvSpPr>
        <p:spPr bwMode="auto">
          <a:xfrm flipH="0" flipV="0">
            <a:off x="2277126" y="1733832"/>
            <a:ext cx="5526731" cy="335315"/>
          </a:xfrm>
          <a:prstGeom prst="rect">
            <a:avLst/>
          </a:prstGeom>
          <a:solidFill>
            <a:srgbClr val="F5DCE1"/>
          </a:solidFill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lang="fr-FR" sz="1600" b="1"/>
              <a:t>Réglementation stricte de la Recherche Clinique</a:t>
            </a:r>
            <a:r>
              <a:rPr lang="fr-FR" sz="1600" b="1"/>
              <a:t> (RC)</a:t>
            </a:r>
            <a:endParaRPr sz="1600" b="1"/>
          </a:p>
        </p:txBody>
      </p:sp>
      <p:sp>
        <p:nvSpPr>
          <p:cNvPr id="751597145" name=""/>
          <p:cNvSpPr txBox="1"/>
          <p:nvPr/>
        </p:nvSpPr>
        <p:spPr bwMode="auto">
          <a:xfrm flipH="0" flipV="0">
            <a:off x="5283127" y="2552371"/>
            <a:ext cx="4774808" cy="1371636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lang="fr-FR" sz="1400"/>
              <a:t>Vérification de l’information complète de l’ensemble du déroulement et des contraintes de la recherche auprès du patient (consentement)</a:t>
            </a:r>
            <a:endParaRPr lang="fr-FR" sz="1400"/>
          </a:p>
          <a:p>
            <a:pPr>
              <a:defRPr/>
            </a:pPr>
            <a:endParaRPr lang="fr-FR" sz="1400"/>
          </a:p>
          <a:p>
            <a:pPr>
              <a:defRPr/>
            </a:pPr>
            <a:r>
              <a:rPr lang="fr-FR" sz="1400"/>
              <a:t>S’assure que toutes les données collectées sont uniquement à but de recherche</a:t>
            </a:r>
            <a:endParaRPr lang="fr-FR" sz="1400"/>
          </a:p>
        </p:txBody>
      </p:sp>
      <p:pic>
        <p:nvPicPr>
          <p:cNvPr id="890474192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419553" y="2948612"/>
            <a:ext cx="483851" cy="483851"/>
          </a:xfrm>
          <a:prstGeom prst="rect">
            <a:avLst/>
          </a:prstGeom>
        </p:spPr>
      </p:pic>
      <p:sp>
        <p:nvSpPr>
          <p:cNvPr id="1332179032" name=""/>
          <p:cNvSpPr/>
          <p:nvPr/>
        </p:nvSpPr>
        <p:spPr bwMode="auto">
          <a:xfrm rot="3887162" flipH="0" flipV="0">
            <a:off x="4812804" y="2658426"/>
            <a:ext cx="158749" cy="657678"/>
          </a:xfrm>
          <a:prstGeom prst="upArrow">
            <a:avLst>
              <a:gd name="adj1" fmla="val 0"/>
              <a:gd name="adj2" fmla="val 62399"/>
            </a:avLst>
          </a:prstGeom>
          <a:solidFill>
            <a:srgbClr val="820200"/>
          </a:solidFill>
          <a:ln w="25400" cap="flat" cmpd="sng" algn="ctr">
            <a:solidFill>
              <a:srgbClr val="820200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0392439" name=""/>
          <p:cNvSpPr/>
          <p:nvPr/>
        </p:nvSpPr>
        <p:spPr bwMode="auto">
          <a:xfrm rot="7232914" flipH="1" flipV="0">
            <a:off x="4816086" y="3075984"/>
            <a:ext cx="158749" cy="657677"/>
          </a:xfrm>
          <a:prstGeom prst="upArrow">
            <a:avLst>
              <a:gd name="adj1" fmla="val 0"/>
              <a:gd name="adj2" fmla="val 62399"/>
            </a:avLst>
          </a:prstGeom>
          <a:solidFill>
            <a:srgbClr val="820200"/>
          </a:solidFill>
          <a:ln w="25400" cap="flat" cmpd="sng" algn="ctr">
            <a:solidFill>
              <a:srgbClr val="820200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529279286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2640258" y="4900406"/>
            <a:ext cx="1209317" cy="721894"/>
          </a:xfrm>
          <a:prstGeom prst="rect">
            <a:avLst/>
          </a:prstGeom>
        </p:spPr>
      </p:pic>
      <p:pic>
        <p:nvPicPr>
          <p:cNvPr id="2029409355" name="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flipH="0" flipV="0">
            <a:off x="4639829" y="4878138"/>
            <a:ext cx="875921" cy="766431"/>
          </a:xfrm>
          <a:prstGeom prst="rect">
            <a:avLst/>
          </a:prstGeom>
        </p:spPr>
      </p:pic>
      <p:pic>
        <p:nvPicPr>
          <p:cNvPr id="2085707563" name="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 flipH="0" flipV="0">
            <a:off x="6306004" y="4994209"/>
            <a:ext cx="1473904" cy="534287"/>
          </a:xfrm>
          <a:prstGeom prst="rect">
            <a:avLst/>
          </a:prstGeom>
        </p:spPr>
      </p:pic>
      <p:sp>
        <p:nvSpPr>
          <p:cNvPr id="325676253" name="PlaceHolder 4"/>
          <p:cNvSpPr>
            <a:spLocks noGrp="1"/>
          </p:cNvSpPr>
          <p:nvPr>
            <p:ph type="sldNum" idx="3"/>
          </p:nvPr>
        </p:nvSpPr>
        <p:spPr bwMode="auto"/>
        <p:txBody>
          <a:bodyPr/>
          <a:p>
            <a:pPr>
              <a:defRPr/>
            </a:pPr>
            <a:fld id="{AD4FDFE1-5C31-A4F6-D860-FADAF7972CB8}" type="slidenum">
              <a:rPr/>
              <a:t/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rgbClr val="FFFFFF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42388527" name=""/>
          <p:cNvSpPr txBox="1"/>
          <p:nvPr/>
        </p:nvSpPr>
        <p:spPr bwMode="auto">
          <a:xfrm flipH="0" flipV="0">
            <a:off x="1660482" y="315914"/>
            <a:ext cx="7447322" cy="459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p>
            <a:pPr>
              <a:defRPr/>
            </a:pPr>
            <a:r>
              <a:rPr lang="en-US" sz="2600" b="0" i="0" u="none" strike="noStrike" cap="none" spc="0">
                <a:solidFill>
                  <a:srgbClr val="002060"/>
                </a:solidFill>
                <a:latin typeface="Arial"/>
                <a:ea typeface="DejaVu Sans"/>
                <a:cs typeface="DejaVu Sans"/>
              </a:rPr>
              <a:t>I - Protocole eMOB : contexte, règlementation</a:t>
            </a:r>
            <a:endParaRPr sz="2600">
              <a:solidFill>
                <a:srgbClr val="002060"/>
              </a:solidFill>
            </a:endParaRPr>
          </a:p>
          <a:p>
            <a:pPr>
              <a:defRPr/>
            </a:pPr>
            <a:endParaRPr/>
          </a:p>
        </p:txBody>
      </p:sp>
      <p:sp>
        <p:nvSpPr>
          <p:cNvPr id="559411943" name=""/>
          <p:cNvSpPr txBox="1"/>
          <p:nvPr/>
        </p:nvSpPr>
        <p:spPr bwMode="auto">
          <a:xfrm flipH="0" flipV="0">
            <a:off x="5194553" y="2294543"/>
            <a:ext cx="4831255" cy="51819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>
              <a:defRPr/>
            </a:pPr>
            <a:r>
              <a:rPr lang="fr-FR" sz="1400"/>
              <a:t>Le RGDP : encadrement du traitement de la donnée personnelle au sein de l’UE</a:t>
            </a:r>
            <a:endParaRPr lang="fr-FR" sz="1400"/>
          </a:p>
        </p:txBody>
      </p:sp>
      <p:sp>
        <p:nvSpPr>
          <p:cNvPr id="708442865" name=""/>
          <p:cNvSpPr txBox="1"/>
          <p:nvPr/>
        </p:nvSpPr>
        <p:spPr bwMode="auto">
          <a:xfrm flipH="0" flipV="0">
            <a:off x="5194553" y="2922594"/>
            <a:ext cx="4755873" cy="115827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lang="fr-FR" sz="1400"/>
              <a:t>Une donnée personnelle : “toute information se rapportant à une personne physique identifiée ou identifiable”</a:t>
            </a:r>
            <a:endParaRPr lang="fr-FR" sz="1400"/>
          </a:p>
          <a:p>
            <a:pPr>
              <a:defRPr/>
            </a:pPr>
            <a:endParaRPr lang="fr-FR" sz="1400"/>
          </a:p>
          <a:p>
            <a:pPr>
              <a:defRPr/>
            </a:pPr>
            <a:r>
              <a:rPr lang="fr-FR" sz="1400" b="1" i="0" u="none" strike="noStrike" cap="none" spc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Le traitement de données personnelles doit être justifié et uniquement desservir l’objectif</a:t>
            </a:r>
            <a:endParaRPr lang="fr-FR" sz="1400"/>
          </a:p>
        </p:txBody>
      </p:sp>
      <p:sp>
        <p:nvSpPr>
          <p:cNvPr id="896461008" name=""/>
          <p:cNvSpPr txBox="1"/>
          <p:nvPr/>
        </p:nvSpPr>
        <p:spPr bwMode="auto">
          <a:xfrm flipH="0" flipV="0">
            <a:off x="732692" y="2659233"/>
            <a:ext cx="4121718" cy="57915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lang="fr-FR" sz="1600"/>
              <a:t>Commission Nationale de l’Informatique </a:t>
            </a:r>
            <a:endParaRPr lang="fr-FR" sz="1600"/>
          </a:p>
          <a:p>
            <a:pPr algn="ctr">
              <a:defRPr/>
            </a:pPr>
            <a:r>
              <a:rPr lang="fr-FR" sz="1600"/>
              <a:t>et des Libertés (CNIL) </a:t>
            </a:r>
            <a:endParaRPr sz="1600"/>
          </a:p>
        </p:txBody>
      </p:sp>
      <p:pic>
        <p:nvPicPr>
          <p:cNvPr id="7141889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420712" y="2659233"/>
            <a:ext cx="521606" cy="521606"/>
          </a:xfrm>
          <a:prstGeom prst="rect">
            <a:avLst/>
          </a:prstGeom>
        </p:spPr>
      </p:pic>
      <p:sp>
        <p:nvSpPr>
          <p:cNvPr id="72928448" name=""/>
          <p:cNvSpPr txBox="1"/>
          <p:nvPr/>
        </p:nvSpPr>
        <p:spPr bwMode="auto">
          <a:xfrm flipH="0" flipV="0">
            <a:off x="783569" y="3354984"/>
            <a:ext cx="3810109" cy="595448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lang="fr-FR" sz="1600" b="1">
                <a:latin typeface="Abyssinica SIL"/>
                <a:ea typeface="Abyssinica SIL"/>
                <a:cs typeface="Abyssinica SIL"/>
              </a:rPr>
              <a:t>➜</a:t>
            </a:r>
            <a:r>
              <a:rPr lang="fr-FR" sz="1600" b="1"/>
              <a:t> Engagement de conformité MR001</a:t>
            </a:r>
            <a:endParaRPr lang="fr-FR" sz="1600" b="1"/>
          </a:p>
          <a:p>
            <a:pPr algn="ctr">
              <a:defRPr/>
            </a:pPr>
            <a:r>
              <a:rPr lang="fr-FR" sz="1600" b="1"/>
              <a:t>+ Application RGPD</a:t>
            </a:r>
            <a:endParaRPr lang="fr-FR" sz="1600" b="1"/>
          </a:p>
        </p:txBody>
      </p:sp>
      <p:sp>
        <p:nvSpPr>
          <p:cNvPr id="1016169005" name=""/>
          <p:cNvSpPr txBox="1"/>
          <p:nvPr/>
        </p:nvSpPr>
        <p:spPr bwMode="auto">
          <a:xfrm flipH="0" flipV="0">
            <a:off x="2277126" y="1733832"/>
            <a:ext cx="5526442" cy="335315"/>
          </a:xfrm>
          <a:prstGeom prst="rect">
            <a:avLst/>
          </a:prstGeom>
          <a:solidFill>
            <a:srgbClr val="F5DCE1"/>
          </a:solidFill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lang="fr-FR" sz="1600" b="1"/>
              <a:t>Réglementation stricte de la Recherche Clinique</a:t>
            </a:r>
            <a:endParaRPr sz="1600" b="1"/>
          </a:p>
        </p:txBody>
      </p:sp>
      <p:sp>
        <p:nvSpPr>
          <p:cNvPr id="1282111095" name=""/>
          <p:cNvSpPr txBox="1"/>
          <p:nvPr/>
        </p:nvSpPr>
        <p:spPr bwMode="auto">
          <a:xfrm flipH="0" flipV="0">
            <a:off x="318659" y="1161848"/>
            <a:ext cx="9502500" cy="33531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lang="fr-FR" sz="1600"/>
              <a:t>Catégorie d’étude : Recherche Impliquant la Personne Humaine à risque et contrainte minime (RIPH 2)</a:t>
            </a:r>
            <a:endParaRPr lang="fr-FR" sz="1600"/>
          </a:p>
        </p:txBody>
      </p:sp>
      <p:sp>
        <p:nvSpPr>
          <p:cNvPr id="1946249572" name=""/>
          <p:cNvSpPr txBox="1"/>
          <p:nvPr/>
        </p:nvSpPr>
        <p:spPr bwMode="auto">
          <a:xfrm flipH="0" flipV="0">
            <a:off x="-32856" y="4308928"/>
            <a:ext cx="10141893" cy="532451"/>
          </a:xfrm>
          <a:prstGeom prst="rect">
            <a:avLst/>
          </a:prstGeom>
          <a:solidFill>
            <a:srgbClr val="F5DCE1"/>
          </a:solidFill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lang="fr-FR" sz="1400" b="1"/>
              <a:t>En RC </a:t>
            </a:r>
            <a:r>
              <a:rPr lang="fr-FR" sz="1400" b="1">
                <a:latin typeface="Abyssinica SIL"/>
                <a:ea typeface="Abyssinica SIL"/>
                <a:cs typeface="Abyssinica SIL"/>
              </a:rPr>
              <a:t>➜</a:t>
            </a:r>
            <a:r>
              <a:rPr lang="fr-FR" sz="1400" b="1"/>
              <a:t> Pseudonymisation de la donnée : assure la sécurité des données tout en préservant son utilité</a:t>
            </a:r>
            <a:endParaRPr sz="1400" b="1"/>
          </a:p>
          <a:p>
            <a:pPr algn="ctr">
              <a:defRPr/>
            </a:pPr>
            <a:r>
              <a:rPr lang="fr-FR" sz="1400" b="0" i="1"/>
              <a:t>Exemple : Numéro d’anonymat - Initiales au lieu du nom/prénom</a:t>
            </a:r>
            <a:r>
              <a:rPr lang="fr-FR" sz="1400" b="1" i="1"/>
              <a:t> </a:t>
            </a:r>
            <a:r>
              <a:rPr lang="fr-FR" sz="1400" b="0" i="1"/>
              <a:t>- Date de naissance : seulement mois/année</a:t>
            </a:r>
            <a:endParaRPr sz="1400" b="0" i="1"/>
          </a:p>
        </p:txBody>
      </p:sp>
      <p:pic>
        <p:nvPicPr>
          <p:cNvPr id="1752894881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2640258" y="4900406"/>
            <a:ext cx="1209317" cy="721894"/>
          </a:xfrm>
          <a:prstGeom prst="rect">
            <a:avLst/>
          </a:prstGeom>
        </p:spPr>
      </p:pic>
      <p:pic>
        <p:nvPicPr>
          <p:cNvPr id="986531954" name="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flipH="0" flipV="0">
            <a:off x="4639829" y="4878138"/>
            <a:ext cx="875921" cy="766431"/>
          </a:xfrm>
          <a:prstGeom prst="rect">
            <a:avLst/>
          </a:prstGeom>
        </p:spPr>
      </p:pic>
      <p:pic>
        <p:nvPicPr>
          <p:cNvPr id="209570648" name="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 flipH="0" flipV="0">
            <a:off x="6306004" y="4994209"/>
            <a:ext cx="1473904" cy="534287"/>
          </a:xfrm>
          <a:prstGeom prst="rect">
            <a:avLst/>
          </a:prstGeom>
        </p:spPr>
      </p:pic>
      <p:sp>
        <p:nvSpPr>
          <p:cNvPr id="2046680983" name="PlaceHolder 4"/>
          <p:cNvSpPr>
            <a:spLocks noGrp="1"/>
          </p:cNvSpPr>
          <p:nvPr>
            <p:ph type="sldNum" idx="3"/>
          </p:nvPr>
        </p:nvSpPr>
        <p:spPr bwMode="auto"/>
        <p:txBody>
          <a:bodyPr/>
          <a:p>
            <a:pPr>
              <a:defRPr/>
            </a:pPr>
            <a:fld id="{D117838D-60A7-DDF9-AA60-F624D6153897}" type="slidenum">
              <a:rPr/>
              <a:t/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10539904" name=""/>
          <p:cNvSpPr/>
          <p:nvPr/>
        </p:nvSpPr>
        <p:spPr bwMode="auto">
          <a:xfrm flipH="0" flipV="0">
            <a:off x="107203" y="952499"/>
            <a:ext cx="9831160" cy="1243421"/>
          </a:xfrm>
          <a:prstGeom prst="flowChartAlternateProcess">
            <a:avLst/>
          </a:prstGeom>
          <a:solidFill>
            <a:srgbClr val="F5DCE1"/>
          </a:solidFill>
          <a:ln w="25400" cap="flat" cmpd="sng" algn="ctr">
            <a:solidFill>
              <a:srgbClr val="F5DCE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9251236" name=""/>
          <p:cNvSpPr txBox="1"/>
          <p:nvPr/>
        </p:nvSpPr>
        <p:spPr bwMode="auto">
          <a:xfrm flipH="0" flipV="0">
            <a:off x="1660482" y="315914"/>
            <a:ext cx="7447322" cy="459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p>
            <a:pPr>
              <a:defRPr/>
            </a:pPr>
            <a:r>
              <a:rPr lang="en-US" sz="2600" b="0" i="0" u="none" strike="noStrike" cap="none" spc="0">
                <a:solidFill>
                  <a:srgbClr val="002060"/>
                </a:solidFill>
                <a:latin typeface="Arial"/>
                <a:ea typeface="DejaVu Sans"/>
                <a:cs typeface="DejaVu Sans"/>
              </a:rPr>
              <a:t>I - Protocole eMOB : contexte, règlementation</a:t>
            </a:r>
            <a:endParaRPr sz="2600">
              <a:solidFill>
                <a:srgbClr val="002060"/>
              </a:solidFill>
            </a:endParaRPr>
          </a:p>
          <a:p>
            <a:pPr>
              <a:defRPr/>
            </a:pPr>
            <a:endParaRPr/>
          </a:p>
        </p:txBody>
      </p:sp>
      <p:sp>
        <p:nvSpPr>
          <p:cNvPr id="1937015022" name=""/>
          <p:cNvSpPr txBox="1"/>
          <p:nvPr/>
        </p:nvSpPr>
        <p:spPr bwMode="auto">
          <a:xfrm flipH="0" flipV="0">
            <a:off x="1373214" y="1117422"/>
            <a:ext cx="8508567" cy="94491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just">
              <a:defRPr/>
            </a:pPr>
            <a:r>
              <a:rPr lang="fr-FR" sz="1400" b="1"/>
              <a:t>Association signature digitale de sédentarité et d’activité physique (AP) au développement d’au moins une comorbidité</a:t>
            </a:r>
            <a:r>
              <a:rPr lang="fr-FR" sz="1400" b="1"/>
              <a:t> chez des patients atteint de pathologique chronique.</a:t>
            </a:r>
            <a:endParaRPr lang="fr-FR" sz="1400"/>
          </a:p>
          <a:p>
            <a:pPr algn="just">
              <a:defRPr/>
            </a:pPr>
            <a:endParaRPr lang="fr-FR" sz="1400"/>
          </a:p>
          <a:p>
            <a:pPr algn="just">
              <a:defRPr/>
            </a:pPr>
            <a:r>
              <a:rPr lang="fr-FR" sz="1400"/>
              <a:t>Association signature digitale de sédentarité et AP avec apparition multi-morbidités + état de la maladie</a:t>
            </a:r>
            <a:endParaRPr lang="fr-FR" sz="1400"/>
          </a:p>
        </p:txBody>
      </p:sp>
      <p:sp>
        <p:nvSpPr>
          <p:cNvPr id="1168945948" name=""/>
          <p:cNvSpPr txBox="1"/>
          <p:nvPr/>
        </p:nvSpPr>
        <p:spPr bwMode="auto">
          <a:xfrm flipH="0" flipV="0">
            <a:off x="5704821" y="3034488"/>
            <a:ext cx="4252555" cy="1826867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lvl="0">
              <a:defRPr/>
            </a:pPr>
            <a:r>
              <a:rPr lang="fr-FR" sz="1400"/>
              <a:t> 1 ) </a:t>
            </a:r>
            <a:r>
              <a:rPr lang="fr-FR" sz="1400" b="1"/>
              <a:t>Faisabilité </a:t>
            </a:r>
            <a:endParaRPr sz="1400" b="1"/>
          </a:p>
          <a:p>
            <a:pPr marL="639871" lvl="1" indent="-239821">
              <a:buFont typeface="Arial"/>
              <a:buChar char="–"/>
              <a:defRPr/>
            </a:pPr>
            <a:r>
              <a:rPr lang="fr-FR" sz="1400"/>
              <a:t>70 patients (10 par cohorte) </a:t>
            </a:r>
            <a:br>
              <a:rPr lang="fr-FR" sz="1400" b="0" i="0" u="none" strike="noStrike" cap="none" spc="0">
                <a:solidFill>
                  <a:srgbClr val="000000"/>
                </a:solidFill>
                <a:latin typeface="Abyssinica SIL"/>
                <a:ea typeface="Abyssinica SIL"/>
                <a:cs typeface="Abyssinica SIL"/>
              </a:rPr>
            </a:br>
            <a:r>
              <a:rPr lang="fr-FR" sz="1400" b="0" i="0" u="none" strike="noStrike" cap="none" spc="0">
                <a:solidFill>
                  <a:srgbClr val="000000"/>
                </a:solidFill>
                <a:latin typeface="Abyssinica SIL"/>
                <a:ea typeface="Abyssinica SIL"/>
                <a:cs typeface="Abyssinica SIL"/>
              </a:rPr>
              <a:t>	➜</a:t>
            </a:r>
            <a:r>
              <a:rPr lang="fr-FR" sz="1400"/>
              <a:t> test des capteurs</a:t>
            </a:r>
            <a:endParaRPr lang="fr-FR" sz="1400"/>
          </a:p>
          <a:p>
            <a:pPr lvl="0">
              <a:defRPr/>
            </a:pPr>
            <a:endParaRPr lang="fr-FR" sz="1400"/>
          </a:p>
          <a:p>
            <a:pPr lvl="0">
              <a:defRPr/>
            </a:pPr>
            <a:r>
              <a:rPr lang="fr-FR" sz="1400"/>
              <a:t>2) </a:t>
            </a:r>
            <a:r>
              <a:rPr lang="fr-FR" sz="1400" b="1"/>
              <a:t>Etude de cohorte - </a:t>
            </a:r>
            <a:r>
              <a:rPr lang="fr-FR" sz="1400" b="1"/>
              <a:t>suivi sur 4 ans </a:t>
            </a:r>
            <a:endParaRPr sz="1400" b="1"/>
          </a:p>
          <a:p>
            <a:pPr marL="606828" lvl="1" indent="-206777">
              <a:buFont typeface="Arial"/>
              <a:buChar char="–"/>
              <a:defRPr/>
            </a:pPr>
            <a:r>
              <a:rPr lang="fr-FR" sz="1400"/>
              <a:t>Acquisition 3 fois par an </a:t>
            </a:r>
            <a:endParaRPr lang="fr-FR" sz="1400"/>
          </a:p>
          <a:p>
            <a:pPr marL="606828" lvl="1" indent="-206777">
              <a:buFont typeface="Arial"/>
              <a:buChar char="–"/>
              <a:defRPr/>
            </a:pPr>
            <a:r>
              <a:rPr lang="fr-FR" sz="1400"/>
              <a:t>Suivi apparition comorbidités </a:t>
            </a:r>
            <a:r>
              <a:rPr lang="fr-FR" sz="1400">
                <a:latin typeface="Abyssinica SIL"/>
                <a:ea typeface="Abyssinica SIL"/>
                <a:cs typeface="Abyssinica SIL"/>
              </a:rPr>
              <a:t>➜</a:t>
            </a:r>
            <a:r>
              <a:rPr lang="fr-FR" sz="1400"/>
              <a:t> envoi questionnaires 4 fois/an</a:t>
            </a:r>
            <a:endParaRPr lang="fr-FR" sz="1400"/>
          </a:p>
        </p:txBody>
      </p:sp>
      <p:pic>
        <p:nvPicPr>
          <p:cNvPr id="69339935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296770" y="1117422"/>
            <a:ext cx="788080" cy="788080"/>
          </a:xfrm>
          <a:prstGeom prst="rect">
            <a:avLst/>
          </a:prstGeom>
        </p:spPr>
      </p:pic>
      <p:pic>
        <p:nvPicPr>
          <p:cNvPr id="1599238841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2221296" y="2252617"/>
            <a:ext cx="874029" cy="874029"/>
          </a:xfrm>
          <a:prstGeom prst="rect">
            <a:avLst/>
          </a:prstGeom>
        </p:spPr>
      </p:pic>
      <p:pic>
        <p:nvPicPr>
          <p:cNvPr id="1595826952" name="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flipH="0" flipV="0">
            <a:off x="6736898" y="2071641"/>
            <a:ext cx="1235980" cy="1235980"/>
          </a:xfrm>
          <a:prstGeom prst="rect">
            <a:avLst/>
          </a:prstGeom>
        </p:spPr>
      </p:pic>
      <p:sp>
        <p:nvSpPr>
          <p:cNvPr id="318295305" name=""/>
          <p:cNvSpPr txBox="1"/>
          <p:nvPr/>
        </p:nvSpPr>
        <p:spPr bwMode="auto">
          <a:xfrm flipH="0" flipV="0">
            <a:off x="250624" y="3091185"/>
            <a:ext cx="4815373" cy="30483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lang="fr-FR" sz="1400" b="1"/>
              <a:t>Inclusion : 700 de 7 cohortes</a:t>
            </a:r>
            <a:r>
              <a:rPr lang="fr-FR" sz="1400" b="1"/>
              <a:t> sur 4 ans</a:t>
            </a:r>
            <a:endParaRPr lang="fr-FR" sz="1400"/>
          </a:p>
        </p:txBody>
      </p:sp>
      <p:graphicFrame>
        <p:nvGraphicFramePr>
          <p:cNvPr id="1974211902" name=""/>
          <p:cNvGraphicFramePr>
            <a:graphicFrameLocks xmlns:a="http://schemas.openxmlformats.org/drawingml/2006/main"/>
          </p:cNvGraphicFramePr>
          <p:nvPr/>
        </p:nvGraphicFramePr>
        <p:xfrm>
          <a:off x="250624" y="3551499"/>
          <a:ext cx="4807009" cy="795019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{26431E28-4C3C-56D0-72B1-0EC3F380DDA1}</a:tableStyleId>
              </a:tblPr>
              <a:tblGrid>
                <a:gridCol w="1350000"/>
                <a:gridCol w="1350000"/>
                <a:gridCol w="1170000"/>
                <a:gridCol w="1141964"/>
              </a:tblGrid>
              <a:tr h="461324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>
                          <a:solidFill>
                            <a:srgbClr val="820200"/>
                          </a:solidFill>
                        </a:rPr>
                        <a:t>Rhumatologie</a:t>
                      </a:r>
                      <a:endParaRPr sz="1300">
                        <a:solidFill>
                          <a:srgbClr val="820200"/>
                        </a:solidFill>
                      </a:endParaRPr>
                    </a:p>
                  </a:txBody>
                  <a:tcPr anchor="ctr">
                    <a:lnL w="12700" algn="ctr">
                      <a:noFill/>
                    </a:lnL>
                    <a:lnR w="12699" algn="ctr">
                      <a:solidFill>
                        <a:schemeClr val="accent2"/>
                      </a:solidFill>
                    </a:lnR>
                    <a:lnT w="12700" algn="ctr">
                      <a:noFill/>
                    </a:lnT>
                    <a:lnB w="12699" algn="ctr">
                      <a:solidFill>
                        <a:schemeClr val="accent2"/>
                      </a:solidFill>
                    </a:lnB>
                    <a:solidFill>
                      <a:srgbClr val="F5DCE1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>
                          <a:solidFill>
                            <a:srgbClr val="820200"/>
                          </a:solidFill>
                        </a:rPr>
                        <a:t>Médecine du sport</a:t>
                      </a:r>
                      <a:endParaRPr sz="1300">
                        <a:solidFill>
                          <a:srgbClr val="820200"/>
                        </a:solidFill>
                      </a:endParaRPr>
                    </a:p>
                  </a:txBody>
                  <a:tcPr anchor="ctr">
                    <a:lnL w="12699" algn="ctr">
                      <a:solidFill>
                        <a:schemeClr val="accent2"/>
                      </a:solidFill>
                    </a:lnL>
                    <a:lnR w="12699" algn="ctr">
                      <a:solidFill>
                        <a:schemeClr val="accent2"/>
                      </a:solidFill>
                    </a:lnR>
                    <a:lnT w="12700" algn="ctr">
                      <a:noFill/>
                    </a:lnT>
                    <a:lnB w="12699" algn="ctr">
                      <a:solidFill>
                        <a:schemeClr val="accent2"/>
                      </a:solidFill>
                    </a:lnB>
                    <a:solidFill>
                      <a:srgbClr val="F5DCE1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>
                          <a:solidFill>
                            <a:srgbClr val="820200"/>
                          </a:solidFill>
                        </a:rPr>
                        <a:t>Psychiatrie</a:t>
                      </a:r>
                      <a:endParaRPr sz="1300">
                        <a:solidFill>
                          <a:srgbClr val="820200"/>
                        </a:solidFill>
                      </a:endParaRPr>
                    </a:p>
                  </a:txBody>
                  <a:tcPr anchor="ctr">
                    <a:lnL w="12699" algn="ctr">
                      <a:solidFill>
                        <a:schemeClr val="accent2"/>
                      </a:solidFill>
                    </a:lnL>
                    <a:lnR w="12699" algn="ctr">
                      <a:solidFill>
                        <a:schemeClr val="accent2"/>
                      </a:solidFill>
                    </a:lnR>
                    <a:lnT w="12700" algn="ctr">
                      <a:noFill/>
                    </a:lnT>
                    <a:lnB w="12699" algn="ctr">
                      <a:solidFill>
                        <a:schemeClr val="accent2"/>
                      </a:solidFill>
                    </a:lnB>
                    <a:solidFill>
                      <a:srgbClr val="F5DCE1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>
                          <a:solidFill>
                            <a:srgbClr val="820200"/>
                          </a:solidFill>
                        </a:rPr>
                        <a:t>Institut Analgesia</a:t>
                      </a:r>
                      <a:endParaRPr sz="1300">
                        <a:solidFill>
                          <a:srgbClr val="820200"/>
                        </a:solidFill>
                      </a:endParaRPr>
                    </a:p>
                  </a:txBody>
                  <a:tcPr anchor="ctr">
                    <a:lnL w="12699" algn="ctr">
                      <a:solidFill>
                        <a:schemeClr val="accent2"/>
                      </a:solidFill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699" algn="ctr">
                      <a:solidFill>
                        <a:schemeClr val="accent2"/>
                      </a:solidFill>
                    </a:lnB>
                    <a:solidFill>
                      <a:srgbClr val="F5DCE1"/>
                    </a:solidFill>
                  </a:tcPr>
                </a:tc>
              </a:tr>
              <a:tr h="467099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>
                          <a:solidFill>
                            <a:srgbClr val="820200"/>
                          </a:solidFill>
                        </a:rPr>
                        <a:t>RCRIC</a:t>
                      </a:r>
                      <a:endParaRPr sz="1300">
                        <a:solidFill>
                          <a:srgbClr val="820200"/>
                        </a:solidFill>
                      </a:endParaRPr>
                    </a:p>
                  </a:txBody>
                  <a:tcPr anchor="ctr">
                    <a:lnL w="12700" algn="ctr">
                      <a:noFill/>
                    </a:lnL>
                    <a:lnR w="12699" algn="ctr">
                      <a:solidFill>
                        <a:schemeClr val="accent2"/>
                      </a:solidFill>
                    </a:lnR>
                    <a:lnT w="12699" algn="ctr">
                      <a:solidFill>
                        <a:schemeClr val="accent2"/>
                      </a:solidFill>
                    </a:lnT>
                    <a:lnB w="12700" algn="ctr">
                      <a:noFill/>
                    </a:lnB>
                    <a:solidFill>
                      <a:srgbClr val="F5DCE1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>
                          <a:solidFill>
                            <a:srgbClr val="820200"/>
                          </a:solidFill>
                        </a:rPr>
                        <a:t>EvalMOB, DT2, OBESITE, BPCO</a:t>
                      </a:r>
                      <a:endParaRPr sz="1300">
                        <a:solidFill>
                          <a:srgbClr val="820200"/>
                        </a:solidFill>
                      </a:endParaRPr>
                    </a:p>
                  </a:txBody>
                  <a:tcPr anchor="ctr">
                    <a:lnL w="12699" algn="ctr">
                      <a:solidFill>
                        <a:schemeClr val="accent2"/>
                      </a:solidFill>
                    </a:lnL>
                    <a:lnR w="12699" algn="ctr">
                      <a:solidFill>
                        <a:schemeClr val="accent2"/>
                      </a:solidFill>
                    </a:lnR>
                    <a:lnT w="12699" algn="ctr">
                      <a:solidFill>
                        <a:schemeClr val="accent2"/>
                      </a:solidFill>
                    </a:lnT>
                    <a:lnB w="12700" algn="ctr">
                      <a:noFill/>
                    </a:lnB>
                    <a:solidFill>
                      <a:srgbClr val="F5DCE1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>
                          <a:solidFill>
                            <a:srgbClr val="820200"/>
                          </a:solidFill>
                        </a:rPr>
                        <a:t>FACE-BD</a:t>
                      </a:r>
                      <a:endParaRPr sz="1300">
                        <a:solidFill>
                          <a:srgbClr val="820200"/>
                        </a:solidFill>
                      </a:endParaRPr>
                    </a:p>
                  </a:txBody>
                  <a:tcPr anchor="ctr">
                    <a:lnL w="12699" algn="ctr">
                      <a:solidFill>
                        <a:schemeClr val="accent2"/>
                      </a:solidFill>
                    </a:lnL>
                    <a:lnR w="12699" algn="ctr">
                      <a:solidFill>
                        <a:schemeClr val="accent2"/>
                      </a:solidFill>
                    </a:lnR>
                    <a:lnT w="12699" algn="ctr">
                      <a:solidFill>
                        <a:schemeClr val="accent2"/>
                      </a:solidFill>
                    </a:lnT>
                    <a:lnB w="12700" algn="ctr">
                      <a:noFill/>
                    </a:lnB>
                    <a:solidFill>
                      <a:srgbClr val="F5DCE1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>
                          <a:solidFill>
                            <a:srgbClr val="820200"/>
                          </a:solidFill>
                        </a:rPr>
                        <a:t>eDOL</a:t>
                      </a:r>
                      <a:endParaRPr sz="1300">
                        <a:solidFill>
                          <a:srgbClr val="820200"/>
                        </a:solidFill>
                      </a:endParaRPr>
                    </a:p>
                  </a:txBody>
                  <a:tcPr anchor="ctr">
                    <a:lnL w="12699" algn="ctr">
                      <a:solidFill>
                        <a:schemeClr val="accent2"/>
                      </a:solidFill>
                    </a:lnL>
                    <a:lnR w="12700" algn="ctr">
                      <a:noFill/>
                    </a:lnR>
                    <a:lnT w="12699" algn="ctr">
                      <a:solidFill>
                        <a:schemeClr val="accent2"/>
                      </a:solidFill>
                    </a:lnT>
                    <a:lnB w="12700" algn="ctr">
                      <a:noFill/>
                    </a:lnB>
                    <a:solidFill>
                      <a:srgbClr val="F5DCE1"/>
                    </a:solidFill>
                  </a:tcPr>
                </a:tc>
              </a:tr>
            </a:tbl>
          </a:graphicData>
        </a:graphic>
      </p:graphicFrame>
      <p:pic>
        <p:nvPicPr>
          <p:cNvPr id="2063887371" name="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 flipH="0" flipV="0">
            <a:off x="2640258" y="4900405"/>
            <a:ext cx="1209317" cy="721894"/>
          </a:xfrm>
          <a:prstGeom prst="rect">
            <a:avLst/>
          </a:prstGeom>
        </p:spPr>
      </p:pic>
      <p:pic>
        <p:nvPicPr>
          <p:cNvPr id="236689265" name="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 flipH="0" flipV="0">
            <a:off x="4639829" y="4878137"/>
            <a:ext cx="875921" cy="766431"/>
          </a:xfrm>
          <a:prstGeom prst="rect">
            <a:avLst/>
          </a:prstGeom>
        </p:spPr>
      </p:pic>
      <p:pic>
        <p:nvPicPr>
          <p:cNvPr id="891019509" name="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 flipH="0" flipV="0">
            <a:off x="6306004" y="4994208"/>
            <a:ext cx="1473904" cy="534287"/>
          </a:xfrm>
          <a:prstGeom prst="rect">
            <a:avLst/>
          </a:prstGeom>
        </p:spPr>
      </p:pic>
      <p:sp>
        <p:nvSpPr>
          <p:cNvPr id="1432886398" name="PlaceHolder 4"/>
          <p:cNvSpPr>
            <a:spLocks noGrp="1"/>
          </p:cNvSpPr>
          <p:nvPr>
            <p:ph type="sldNum" idx="3"/>
          </p:nvPr>
        </p:nvSpPr>
        <p:spPr bwMode="auto"/>
        <p:txBody>
          <a:bodyPr/>
          <a:p>
            <a:pPr>
              <a:defRPr/>
            </a:pPr>
            <a:fld id="{55D6CFD5-F924-B56F-0EF7-0667D8A94145}" type="slidenum">
              <a:rPr/>
              <a:t/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39221798" name=""/>
          <p:cNvSpPr txBox="1"/>
          <p:nvPr/>
        </p:nvSpPr>
        <p:spPr bwMode="auto">
          <a:xfrm flipH="0" flipV="0">
            <a:off x="2458536" y="315914"/>
            <a:ext cx="5163552" cy="459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p>
            <a:pPr algn="ctr">
              <a:defRPr/>
            </a:pPr>
            <a:r>
              <a:rPr lang="en-US" sz="2600" b="0" i="0" u="none" strike="noStrike" cap="none" spc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II - Intégration des données</a:t>
            </a:r>
            <a:endParaRPr sz="2600">
              <a:solidFill>
                <a:srgbClr val="002060"/>
              </a:solidFill>
            </a:endParaRPr>
          </a:p>
          <a:p>
            <a:pPr>
              <a:defRPr/>
            </a:pPr>
            <a:endParaRPr/>
          </a:p>
        </p:txBody>
      </p:sp>
      <p:pic>
        <p:nvPicPr>
          <p:cNvPr id="1241034784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2184870" y="794015"/>
            <a:ext cx="5785840" cy="4084122"/>
          </a:xfrm>
          <a:prstGeom prst="rect">
            <a:avLst/>
          </a:prstGeom>
        </p:spPr>
      </p:pic>
      <p:pic>
        <p:nvPicPr>
          <p:cNvPr id="2028909601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2640258" y="4900405"/>
            <a:ext cx="1209317" cy="721894"/>
          </a:xfrm>
          <a:prstGeom prst="rect">
            <a:avLst/>
          </a:prstGeom>
        </p:spPr>
      </p:pic>
      <p:pic>
        <p:nvPicPr>
          <p:cNvPr id="299777551" name="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flipH="0" flipV="0">
            <a:off x="4639829" y="4878137"/>
            <a:ext cx="875921" cy="766431"/>
          </a:xfrm>
          <a:prstGeom prst="rect">
            <a:avLst/>
          </a:prstGeom>
        </p:spPr>
      </p:pic>
      <p:pic>
        <p:nvPicPr>
          <p:cNvPr id="111382579" name="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 flipH="0" flipV="0">
            <a:off x="6306004" y="4994208"/>
            <a:ext cx="1473904" cy="534287"/>
          </a:xfrm>
          <a:prstGeom prst="rect">
            <a:avLst/>
          </a:prstGeom>
        </p:spPr>
      </p:pic>
      <p:sp>
        <p:nvSpPr>
          <p:cNvPr id="1888186040" name="PlaceHolder 4"/>
          <p:cNvSpPr>
            <a:spLocks noGrp="1"/>
          </p:cNvSpPr>
          <p:nvPr>
            <p:ph type="sldNum" idx="3"/>
          </p:nvPr>
        </p:nvSpPr>
        <p:spPr bwMode="auto"/>
        <p:txBody>
          <a:bodyPr/>
          <a:p>
            <a:pPr>
              <a:defRPr/>
            </a:pPr>
            <a:fld id="{E35B4E85-FD72-AF10-495C-E79701A2A543}" type="slidenum">
              <a:rPr/>
              <a:t/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11893073" name=""/>
          <p:cNvSpPr txBox="1"/>
          <p:nvPr/>
        </p:nvSpPr>
        <p:spPr bwMode="auto">
          <a:xfrm flipH="0" flipV="0">
            <a:off x="2245350" y="315915"/>
            <a:ext cx="5096710" cy="459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p>
            <a:pPr>
              <a:defRPr/>
            </a:pPr>
            <a:r>
              <a:rPr lang="en-US" sz="2600" b="0" i="0" u="none" strike="noStrike" cap="none" spc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III - eDOL, un sous-projet test</a:t>
            </a:r>
            <a:endParaRPr sz="2600">
              <a:solidFill>
                <a:srgbClr val="002060"/>
              </a:solidFill>
            </a:endParaRPr>
          </a:p>
          <a:p>
            <a:pPr>
              <a:defRPr/>
            </a:pPr>
            <a:endParaRPr/>
          </a:p>
        </p:txBody>
      </p:sp>
      <p:sp>
        <p:nvSpPr>
          <p:cNvPr id="1436254672" name=""/>
          <p:cNvSpPr/>
          <p:nvPr/>
        </p:nvSpPr>
        <p:spPr bwMode="auto">
          <a:xfrm flipH="0" flipV="0">
            <a:off x="5737850" y="1487235"/>
            <a:ext cx="2166964" cy="22559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 cap="flat" cmpd="sng" algn="ctr">
            <a:solidFill>
              <a:schemeClr val="tx2">
                <a:lumMod val="20000"/>
                <a:lumOff val="80000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72705582" name=""/>
          <p:cNvSpPr/>
          <p:nvPr/>
        </p:nvSpPr>
        <p:spPr bwMode="auto">
          <a:xfrm flipH="0" flipV="0">
            <a:off x="7904814" y="1485819"/>
            <a:ext cx="657114" cy="22559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1120894" name=""/>
          <p:cNvSpPr txBox="1"/>
          <p:nvPr/>
        </p:nvSpPr>
        <p:spPr bwMode="auto">
          <a:xfrm flipH="0" flipV="0">
            <a:off x="5849254" y="3468801"/>
            <a:ext cx="1674963" cy="304835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400">
                <a:solidFill>
                  <a:srgbClr val="0070C0"/>
                </a:solidFill>
              </a:rPr>
              <a:t>Framework Python</a:t>
            </a:r>
            <a:endParaRPr sz="1400">
              <a:solidFill>
                <a:srgbClr val="0070C0"/>
              </a:solidFill>
            </a:endParaRPr>
          </a:p>
        </p:txBody>
      </p:sp>
      <p:sp>
        <p:nvSpPr>
          <p:cNvPr id="1471834848" name=""/>
          <p:cNvSpPr txBox="1"/>
          <p:nvPr/>
        </p:nvSpPr>
        <p:spPr bwMode="auto">
          <a:xfrm flipH="0" flipV="0">
            <a:off x="8010648" y="3468801"/>
            <a:ext cx="499046" cy="304835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400">
                <a:solidFill>
                  <a:srgbClr val="0070C0"/>
                </a:solidFill>
              </a:rPr>
              <a:t>GUI</a:t>
            </a:r>
            <a:endParaRPr sz="1200">
              <a:solidFill>
                <a:srgbClr val="0070C0"/>
              </a:solidFill>
            </a:endParaRPr>
          </a:p>
        </p:txBody>
      </p:sp>
      <p:sp>
        <p:nvSpPr>
          <p:cNvPr id="912100715" name=""/>
          <p:cNvSpPr txBox="1"/>
          <p:nvPr/>
        </p:nvSpPr>
        <p:spPr bwMode="auto">
          <a:xfrm flipH="0" flipV="0">
            <a:off x="6378420" y="1130745"/>
            <a:ext cx="1616650" cy="335315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600" b="1">
                <a:solidFill>
                  <a:srgbClr val="0070C0"/>
                </a:solidFill>
              </a:rPr>
              <a:t>Entrepôt eDOL</a:t>
            </a:r>
            <a:endParaRPr sz="1600" b="1">
              <a:solidFill>
                <a:srgbClr val="0070C0"/>
              </a:solidFill>
            </a:endParaRPr>
          </a:p>
        </p:txBody>
      </p:sp>
      <p:sp>
        <p:nvSpPr>
          <p:cNvPr id="1943874982" name=""/>
          <p:cNvSpPr/>
          <p:nvPr/>
        </p:nvSpPr>
        <p:spPr bwMode="auto">
          <a:xfrm flipH="0" flipV="0">
            <a:off x="6138903" y="1776885"/>
            <a:ext cx="1470526" cy="1281140"/>
          </a:xfrm>
          <a:prstGeom prst="flowChartMagneticDisk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7529782" name=""/>
          <p:cNvSpPr txBox="1"/>
          <p:nvPr/>
        </p:nvSpPr>
        <p:spPr bwMode="auto">
          <a:xfrm flipH="0" flipV="0">
            <a:off x="6454148" y="1836633"/>
            <a:ext cx="884595" cy="304835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400"/>
              <a:t>Postgres</a:t>
            </a:r>
            <a:endParaRPr/>
          </a:p>
        </p:txBody>
      </p:sp>
      <p:pic>
        <p:nvPicPr>
          <p:cNvPr id="778064756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4940745" y="1091054"/>
            <a:ext cx="318070" cy="551321"/>
          </a:xfrm>
          <a:prstGeom prst="rect">
            <a:avLst/>
          </a:prstGeom>
        </p:spPr>
      </p:pic>
      <p:pic>
        <p:nvPicPr>
          <p:cNvPr id="1205286076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4478378" y="1035227"/>
            <a:ext cx="462367" cy="607149"/>
          </a:xfrm>
          <a:prstGeom prst="rect">
            <a:avLst/>
          </a:prstGeom>
        </p:spPr>
      </p:pic>
      <p:pic>
        <p:nvPicPr>
          <p:cNvPr id="59738061" name="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flipH="0" flipV="0">
            <a:off x="3763938" y="1214297"/>
            <a:ext cx="596437" cy="356491"/>
          </a:xfrm>
          <a:prstGeom prst="rect">
            <a:avLst/>
          </a:prstGeom>
        </p:spPr>
      </p:pic>
      <p:sp>
        <p:nvSpPr>
          <p:cNvPr id="1257156878" name=""/>
          <p:cNvSpPr txBox="1"/>
          <p:nvPr/>
        </p:nvSpPr>
        <p:spPr bwMode="auto">
          <a:xfrm flipH="0" flipV="0">
            <a:off x="3637893" y="1609779"/>
            <a:ext cx="1832964" cy="731556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400" b="1">
                <a:solidFill>
                  <a:srgbClr val="0070C0"/>
                </a:solidFill>
              </a:rPr>
              <a:t>Capteurs </a:t>
            </a:r>
            <a:r>
              <a:rPr sz="1400">
                <a:solidFill>
                  <a:srgbClr val="0070C0"/>
                </a:solidFill>
              </a:rPr>
              <a:t>: Qualisys,</a:t>
            </a:r>
            <a:endParaRPr sz="1400">
              <a:solidFill>
                <a:srgbClr val="0070C0"/>
              </a:solidFill>
            </a:endParaRPr>
          </a:p>
          <a:p>
            <a:pPr>
              <a:defRPr/>
            </a:pPr>
            <a:r>
              <a:rPr sz="1400">
                <a:solidFill>
                  <a:srgbClr val="0070C0"/>
                </a:solidFill>
              </a:rPr>
              <a:t>Bergeret, </a:t>
            </a:r>
            <a:r>
              <a:rPr sz="1400">
                <a:solidFill>
                  <a:srgbClr val="0070C0"/>
                </a:solidFill>
              </a:rPr>
              <a:t>Withings, </a:t>
            </a:r>
            <a:endParaRPr sz="1400">
              <a:solidFill>
                <a:srgbClr val="0070C0"/>
              </a:solidFill>
            </a:endParaRPr>
          </a:p>
          <a:p>
            <a:pPr>
              <a:defRPr/>
            </a:pPr>
            <a:r>
              <a:rPr sz="1400">
                <a:solidFill>
                  <a:srgbClr val="0070C0"/>
                </a:solidFill>
              </a:rPr>
              <a:t>app Favreau</a:t>
            </a:r>
            <a:endParaRPr>
              <a:solidFill>
                <a:srgbClr val="0070C0"/>
              </a:solidFill>
            </a:endParaRPr>
          </a:p>
        </p:txBody>
      </p:sp>
      <p:sp>
        <p:nvSpPr>
          <p:cNvPr id="312495145" name=""/>
          <p:cNvSpPr txBox="1"/>
          <p:nvPr/>
        </p:nvSpPr>
        <p:spPr bwMode="auto">
          <a:xfrm flipH="0" flipV="0">
            <a:off x="3693595" y="3030174"/>
            <a:ext cx="1714290" cy="731556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400" b="1">
                <a:solidFill>
                  <a:srgbClr val="0070C0"/>
                </a:solidFill>
              </a:rPr>
              <a:t>Données patients</a:t>
            </a:r>
            <a:r>
              <a:rPr sz="1400">
                <a:solidFill>
                  <a:srgbClr val="0070C0"/>
                </a:solidFill>
              </a:rPr>
              <a:t>: </a:t>
            </a:r>
            <a:br>
              <a:rPr sz="1400">
                <a:solidFill>
                  <a:srgbClr val="0070C0"/>
                </a:solidFill>
              </a:rPr>
            </a:br>
            <a:r>
              <a:rPr sz="1400">
                <a:solidFill>
                  <a:srgbClr val="0070C0"/>
                </a:solidFill>
              </a:rPr>
              <a:t>BePatient (CSV),</a:t>
            </a:r>
            <a:endParaRPr sz="1400">
              <a:solidFill>
                <a:srgbClr val="0070C0"/>
              </a:solidFill>
            </a:endParaRPr>
          </a:p>
          <a:p>
            <a:pPr>
              <a:defRPr/>
            </a:pPr>
            <a:r>
              <a:rPr sz="1400">
                <a:solidFill>
                  <a:srgbClr val="0070C0"/>
                </a:solidFill>
              </a:rPr>
              <a:t>Hokla (JSON)</a:t>
            </a:r>
            <a:endParaRPr>
              <a:solidFill>
                <a:srgbClr val="0070C0"/>
              </a:solidFill>
            </a:endParaRPr>
          </a:p>
        </p:txBody>
      </p:sp>
      <p:cxnSp>
        <p:nvCxnSpPr>
          <p:cNvPr id="0" name=""/>
          <p:cNvCxnSpPr>
            <a:cxnSpLocks/>
          </p:cNvCxnSpPr>
          <p:nvPr/>
        </p:nvCxnSpPr>
        <p:spPr bwMode="auto">
          <a:xfrm rot="5399976" flipH="0" flipV="1">
            <a:off x="5381444" y="1687847"/>
            <a:ext cx="289478" cy="1169733"/>
          </a:xfrm>
          <a:prstGeom prst="curvedConnector2">
            <a:avLst/>
          </a:prstGeom>
          <a:ln w="28575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miter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0" name=""/>
          <p:cNvCxnSpPr>
            <a:cxnSpLocks/>
          </p:cNvCxnSpPr>
          <p:nvPr/>
        </p:nvCxnSpPr>
        <p:spPr bwMode="auto">
          <a:xfrm rot="16199969" flipH="0" flipV="0">
            <a:off x="5361862" y="2297693"/>
            <a:ext cx="345349" cy="1119605"/>
          </a:xfrm>
          <a:prstGeom prst="curvedConnector2">
            <a:avLst/>
          </a:prstGeom>
          <a:ln w="28575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miter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0" name=""/>
          <p:cNvCxnSpPr>
            <a:cxnSpLocks/>
          </p:cNvCxnSpPr>
          <p:nvPr/>
        </p:nvCxnSpPr>
        <p:spPr bwMode="auto">
          <a:xfrm flipH="0" flipV="1">
            <a:off x="7620570" y="2233640"/>
            <a:ext cx="518024" cy="0"/>
          </a:xfrm>
          <a:prstGeom prst="line">
            <a:avLst/>
          </a:prstGeom>
          <a:ln w="28575" cap="flat" cmpd="sng" algn="ctr">
            <a:solidFill>
              <a:srgbClr val="4A7FBB"/>
            </a:solidFill>
            <a:prstDash val="dash"/>
            <a:miter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985573" name=""/>
          <p:cNvCxnSpPr>
            <a:cxnSpLocks/>
          </p:cNvCxnSpPr>
          <p:nvPr/>
        </p:nvCxnSpPr>
        <p:spPr bwMode="auto">
          <a:xfrm flipH="0" flipV="1">
            <a:off x="7620570" y="2707104"/>
            <a:ext cx="518024" cy="0"/>
          </a:xfrm>
          <a:prstGeom prst="line">
            <a:avLst/>
          </a:prstGeom>
          <a:ln w="28575" cap="flat" cmpd="sng" algn="ctr">
            <a:solidFill>
              <a:srgbClr val="4A7FBB"/>
            </a:solidFill>
            <a:prstDash val="dash"/>
            <a:miter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3944043" name=""/>
          <p:cNvSpPr txBox="1"/>
          <p:nvPr/>
        </p:nvSpPr>
        <p:spPr bwMode="auto">
          <a:xfrm flipH="0" flipV="0">
            <a:off x="9013112" y="3085875"/>
            <a:ext cx="881626" cy="457235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400" b="1">
                <a:solidFill>
                  <a:srgbClr val="0070C0"/>
                </a:solidFill>
              </a:rPr>
              <a:t>LIMOS </a:t>
            </a:r>
            <a:br>
              <a:rPr sz="1400">
                <a:solidFill>
                  <a:srgbClr val="0070C0"/>
                </a:solidFill>
              </a:rPr>
            </a:br>
            <a:r>
              <a:rPr>
                <a:solidFill>
                  <a:srgbClr val="0070C0"/>
                </a:solidFill>
              </a:rPr>
              <a:t>fichiers CSV</a:t>
            </a:r>
            <a:endParaRPr>
              <a:solidFill>
                <a:srgbClr val="0070C0"/>
              </a:solidFill>
            </a:endParaRPr>
          </a:p>
        </p:txBody>
      </p:sp>
      <p:sp>
        <p:nvSpPr>
          <p:cNvPr id="1719871646" name=""/>
          <p:cNvSpPr txBox="1"/>
          <p:nvPr/>
        </p:nvSpPr>
        <p:spPr bwMode="auto">
          <a:xfrm flipH="0" flipV="0">
            <a:off x="8929558" y="1052760"/>
            <a:ext cx="881626" cy="762035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400" b="1">
                <a:solidFill>
                  <a:srgbClr val="0070C0"/>
                </a:solidFill>
              </a:rPr>
              <a:t>CHU</a:t>
            </a:r>
            <a:br>
              <a:rPr sz="1400">
                <a:solidFill>
                  <a:srgbClr val="0070C0"/>
                </a:solidFill>
              </a:rPr>
            </a:br>
            <a:r>
              <a:rPr>
                <a:solidFill>
                  <a:srgbClr val="0070C0"/>
                </a:solidFill>
              </a:rPr>
              <a:t>fichiers CSV</a:t>
            </a:r>
            <a:endParaRPr>
              <a:solidFill>
                <a:srgbClr val="0070C0"/>
              </a:solidFill>
            </a:endParaRPr>
          </a:p>
          <a:p>
            <a:pPr>
              <a:defRPr/>
            </a:pPr>
            <a:r>
              <a:rPr lang="en-US" sz="1000" b="0" i="0" u="none" strike="noStrike" cap="none" spc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fichiers PDF</a:t>
            </a:r>
            <a:endParaRPr lang="en-US" sz="1000" b="0" i="0" u="none" strike="noStrike" cap="none" spc="0">
              <a:solidFill>
                <a:srgbClr val="0070C0"/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lang="en-US" sz="1000" b="0" i="0" u="none" strike="noStrike" cap="none" spc="0">
                <a:solidFill>
                  <a:srgbClr val="0070C0"/>
                </a:solidFill>
                <a:latin typeface="Arial"/>
                <a:ea typeface="DejaVu Sans"/>
                <a:cs typeface="DejaVu Sans"/>
              </a:rPr>
              <a:t>Logs</a:t>
            </a:r>
            <a:endParaRPr>
              <a:solidFill>
                <a:srgbClr val="0070C0"/>
              </a:solidFill>
            </a:endParaRPr>
          </a:p>
        </p:txBody>
      </p:sp>
      <p:cxnSp>
        <p:nvCxnSpPr>
          <p:cNvPr id="0" name=""/>
          <p:cNvCxnSpPr>
            <a:cxnSpLocks/>
            <a:endCxn id="1719871646" idx="2"/>
          </p:cNvCxnSpPr>
          <p:nvPr/>
        </p:nvCxnSpPr>
        <p:spPr bwMode="auto">
          <a:xfrm rot="0" flipH="0" flipV="1">
            <a:off x="8394824" y="1814796"/>
            <a:ext cx="975548" cy="402132"/>
          </a:xfrm>
          <a:prstGeom prst="curvedConnector2">
            <a:avLst/>
          </a:prstGeom>
          <a:ln w="28575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miter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0" name=""/>
          <p:cNvCxnSpPr>
            <a:cxnSpLocks/>
            <a:endCxn id="1343944043" idx="0"/>
          </p:cNvCxnSpPr>
          <p:nvPr/>
        </p:nvCxnSpPr>
        <p:spPr bwMode="auto">
          <a:xfrm rot="0" flipH="0" flipV="0">
            <a:off x="8344692" y="2723815"/>
            <a:ext cx="1109233" cy="362059"/>
          </a:xfrm>
          <a:prstGeom prst="curvedConnector2">
            <a:avLst/>
          </a:prstGeom>
          <a:ln w="28575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miter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1630236" name=""/>
          <p:cNvSpPr txBox="1"/>
          <p:nvPr/>
        </p:nvSpPr>
        <p:spPr bwMode="auto">
          <a:xfrm flipH="0" flipV="0">
            <a:off x="713550" y="1136314"/>
            <a:ext cx="1813696" cy="518195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400" b="1">
                <a:solidFill>
                  <a:srgbClr val="002060"/>
                </a:solidFill>
              </a:rPr>
              <a:t>Contexte :</a:t>
            </a:r>
            <a:r>
              <a:rPr sz="1400">
                <a:solidFill>
                  <a:srgbClr val="002060"/>
                </a:solidFill>
              </a:rPr>
              <a:t> </a:t>
            </a:r>
            <a:br>
              <a:rPr sz="1400">
                <a:solidFill>
                  <a:srgbClr val="002060"/>
                </a:solidFill>
              </a:rPr>
            </a:br>
            <a:r>
              <a:rPr sz="1400">
                <a:solidFill>
                  <a:srgbClr val="002060"/>
                </a:solidFill>
              </a:rPr>
              <a:t>Douleurs chroniques</a:t>
            </a:r>
            <a:endParaRPr>
              <a:solidFill>
                <a:srgbClr val="002060"/>
              </a:solidFill>
            </a:endParaRPr>
          </a:p>
        </p:txBody>
      </p:sp>
      <p:sp>
        <p:nvSpPr>
          <p:cNvPr id="1622033176" name=""/>
          <p:cNvSpPr txBox="1"/>
          <p:nvPr/>
        </p:nvSpPr>
        <p:spPr bwMode="auto">
          <a:xfrm flipH="0" flipV="0">
            <a:off x="713550" y="1776884"/>
            <a:ext cx="2159220" cy="944915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400" b="1">
                <a:solidFill>
                  <a:srgbClr val="002060"/>
                </a:solidFill>
              </a:rPr>
              <a:t>Objectifs de recherche:</a:t>
            </a:r>
            <a:r>
              <a:rPr sz="1400">
                <a:solidFill>
                  <a:srgbClr val="002060"/>
                </a:solidFill>
              </a:rPr>
              <a:t> </a:t>
            </a:r>
            <a:br>
              <a:rPr sz="1400">
                <a:solidFill>
                  <a:srgbClr val="002060"/>
                </a:solidFill>
              </a:rPr>
            </a:br>
            <a:r>
              <a:rPr sz="1400">
                <a:solidFill>
                  <a:srgbClr val="002060"/>
                </a:solidFill>
              </a:rPr>
              <a:t>- Statistiques (CHU)</a:t>
            </a:r>
            <a:endParaRPr sz="1400">
              <a:solidFill>
                <a:srgbClr val="002060"/>
              </a:solidFill>
            </a:endParaRPr>
          </a:p>
          <a:p>
            <a:pPr>
              <a:defRPr/>
            </a:pPr>
            <a:r>
              <a:rPr sz="1400">
                <a:solidFill>
                  <a:srgbClr val="002060"/>
                </a:solidFill>
              </a:rPr>
              <a:t>- DeepLearning (LIMOS)</a:t>
            </a:r>
            <a:endParaRPr sz="1400">
              <a:solidFill>
                <a:srgbClr val="002060"/>
              </a:solidFill>
            </a:endParaRPr>
          </a:p>
          <a:p>
            <a:pPr>
              <a:defRPr/>
            </a:pPr>
            <a:r>
              <a:rPr sz="1400">
                <a:solidFill>
                  <a:srgbClr val="002060"/>
                </a:solidFill>
              </a:rPr>
              <a:t>- Clustering (LIMOS)</a:t>
            </a:r>
            <a:endParaRPr>
              <a:solidFill>
                <a:srgbClr val="0070C0"/>
              </a:solidFill>
            </a:endParaRPr>
          </a:p>
        </p:txBody>
      </p:sp>
      <p:sp>
        <p:nvSpPr>
          <p:cNvPr id="318646997" name=""/>
          <p:cNvSpPr txBox="1"/>
          <p:nvPr/>
        </p:nvSpPr>
        <p:spPr bwMode="auto">
          <a:xfrm flipH="0" flipV="0">
            <a:off x="713550" y="2835217"/>
            <a:ext cx="2643823" cy="944915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400" b="1">
                <a:solidFill>
                  <a:srgbClr val="002060"/>
                </a:solidFill>
              </a:rPr>
              <a:t>Contraintes:</a:t>
            </a:r>
            <a:r>
              <a:rPr sz="1400">
                <a:solidFill>
                  <a:srgbClr val="002060"/>
                </a:solidFill>
              </a:rPr>
              <a:t> </a:t>
            </a:r>
            <a:br>
              <a:rPr sz="1400">
                <a:solidFill>
                  <a:srgbClr val="002060"/>
                </a:solidFill>
              </a:rPr>
            </a:br>
            <a:r>
              <a:rPr sz="1400">
                <a:solidFill>
                  <a:srgbClr val="002060"/>
                </a:solidFill>
              </a:rPr>
              <a:t>- Alignement horloges capteurs</a:t>
            </a:r>
            <a:endParaRPr sz="1400">
              <a:solidFill>
                <a:srgbClr val="002060"/>
              </a:solidFill>
            </a:endParaRPr>
          </a:p>
          <a:p>
            <a:pPr>
              <a:defRPr/>
            </a:pPr>
            <a:r>
              <a:rPr sz="1400">
                <a:solidFill>
                  <a:srgbClr val="002060"/>
                </a:solidFill>
              </a:rPr>
              <a:t>- Changement des partenaires </a:t>
            </a:r>
            <a:endParaRPr sz="1400">
              <a:solidFill>
                <a:srgbClr val="002060"/>
              </a:solidFill>
            </a:endParaRPr>
          </a:p>
          <a:p>
            <a:pPr>
              <a:defRPr/>
            </a:pPr>
            <a:r>
              <a:rPr sz="1400">
                <a:solidFill>
                  <a:srgbClr val="002060"/>
                </a:solidFill>
              </a:rPr>
              <a:t>et modif de la BdD</a:t>
            </a:r>
            <a:endParaRPr>
              <a:solidFill>
                <a:srgbClr val="002060"/>
              </a:solidFill>
            </a:endParaRPr>
          </a:p>
        </p:txBody>
      </p:sp>
      <p:sp>
        <p:nvSpPr>
          <p:cNvPr id="245816846" name=""/>
          <p:cNvSpPr txBox="1"/>
          <p:nvPr/>
        </p:nvSpPr>
        <p:spPr bwMode="auto">
          <a:xfrm flipH="0" flipV="0">
            <a:off x="713550" y="3977103"/>
            <a:ext cx="7199717" cy="731556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400" b="1">
                <a:solidFill>
                  <a:srgbClr val="002060"/>
                </a:solidFill>
              </a:rPr>
              <a:t>Quelques données :</a:t>
            </a:r>
            <a:r>
              <a:rPr sz="1400">
                <a:solidFill>
                  <a:srgbClr val="002060"/>
                </a:solidFill>
              </a:rPr>
              <a:t> </a:t>
            </a:r>
            <a:br>
              <a:rPr sz="1400">
                <a:solidFill>
                  <a:srgbClr val="002060"/>
                </a:solidFill>
              </a:rPr>
            </a:br>
            <a:r>
              <a:rPr sz="1400">
                <a:solidFill>
                  <a:srgbClr val="002060"/>
                </a:solidFill>
              </a:rPr>
              <a:t>~ 2000 patients sur 20 centres</a:t>
            </a:r>
            <a:endParaRPr sz="1400">
              <a:solidFill>
                <a:srgbClr val="002060"/>
              </a:solidFill>
            </a:endParaRPr>
          </a:p>
          <a:p>
            <a:pPr>
              <a:defRPr/>
            </a:pPr>
            <a:r>
              <a:rPr sz="1400">
                <a:solidFill>
                  <a:srgbClr val="002060"/>
                </a:solidFill>
              </a:rPr>
              <a:t>Suivi diagnostics, baromètres santé, traitements, antécédents, questionnaires normalisés</a:t>
            </a:r>
            <a:endParaRPr sz="1400">
              <a:solidFill>
                <a:srgbClr val="002060"/>
              </a:solidFill>
            </a:endParaRPr>
          </a:p>
        </p:txBody>
      </p:sp>
      <p:pic>
        <p:nvPicPr>
          <p:cNvPr id="1464624407" name="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 flipH="0" flipV="0">
            <a:off x="2640258" y="4900405"/>
            <a:ext cx="1209317" cy="721894"/>
          </a:xfrm>
          <a:prstGeom prst="rect">
            <a:avLst/>
          </a:prstGeom>
        </p:spPr>
      </p:pic>
      <p:pic>
        <p:nvPicPr>
          <p:cNvPr id="445878336" name="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 flipH="0" flipV="0">
            <a:off x="4639829" y="4878137"/>
            <a:ext cx="875921" cy="766431"/>
          </a:xfrm>
          <a:prstGeom prst="rect">
            <a:avLst/>
          </a:prstGeom>
        </p:spPr>
      </p:pic>
      <p:pic>
        <p:nvPicPr>
          <p:cNvPr id="512375700" name="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 flipH="0" flipV="0">
            <a:off x="6306004" y="4994208"/>
            <a:ext cx="1473904" cy="534287"/>
          </a:xfrm>
          <a:prstGeom prst="rect">
            <a:avLst/>
          </a:prstGeom>
        </p:spPr>
      </p:pic>
      <p:sp>
        <p:nvSpPr>
          <p:cNvPr id="1727689546" name="PlaceHolder 4"/>
          <p:cNvSpPr>
            <a:spLocks noGrp="1"/>
          </p:cNvSpPr>
          <p:nvPr>
            <p:ph type="sldNum" idx="3"/>
          </p:nvPr>
        </p:nvSpPr>
        <p:spPr bwMode="auto"/>
        <p:txBody>
          <a:bodyPr/>
          <a:p>
            <a:pPr>
              <a:defRPr/>
            </a:pPr>
            <a:fld id="{962D914B-3BED-FDC2-18C0-D45C429C256D}" type="slidenum">
              <a:rPr/>
              <a:t/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55522857" name=""/>
          <p:cNvSpPr txBox="1"/>
          <p:nvPr/>
        </p:nvSpPr>
        <p:spPr bwMode="auto">
          <a:xfrm flipH="0" flipV="0">
            <a:off x="1660482" y="315915"/>
            <a:ext cx="7447323" cy="459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p>
            <a:pPr>
              <a:defRPr/>
            </a:pPr>
            <a:r>
              <a:rPr lang="en-US" sz="2600" b="0" i="0" u="none" strike="noStrike" cap="none" spc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IV -  Circuit des données, intégrité et sécurité</a:t>
            </a:r>
            <a:endParaRPr sz="2600">
              <a:solidFill>
                <a:srgbClr val="002060"/>
              </a:solidFill>
            </a:endParaRPr>
          </a:p>
          <a:p>
            <a:pPr>
              <a:defRPr/>
            </a:pPr>
            <a:endParaRPr/>
          </a:p>
        </p:txBody>
      </p:sp>
      <p:pic>
        <p:nvPicPr>
          <p:cNvPr id="1657577470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2317216" y="780920"/>
            <a:ext cx="5768852" cy="4097218"/>
          </a:xfrm>
          <a:prstGeom prst="rect">
            <a:avLst/>
          </a:prstGeom>
        </p:spPr>
      </p:pic>
      <p:pic>
        <p:nvPicPr>
          <p:cNvPr id="281960275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2640258" y="4900405"/>
            <a:ext cx="1209317" cy="721894"/>
          </a:xfrm>
          <a:prstGeom prst="rect">
            <a:avLst/>
          </a:prstGeom>
        </p:spPr>
      </p:pic>
      <p:pic>
        <p:nvPicPr>
          <p:cNvPr id="64014742" name="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flipH="0" flipV="0">
            <a:off x="4639829" y="4878137"/>
            <a:ext cx="875921" cy="766431"/>
          </a:xfrm>
          <a:prstGeom prst="rect">
            <a:avLst/>
          </a:prstGeom>
        </p:spPr>
      </p:pic>
      <p:pic>
        <p:nvPicPr>
          <p:cNvPr id="52956573" name="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 flipH="0" flipV="0">
            <a:off x="6306004" y="4994208"/>
            <a:ext cx="1473904" cy="534287"/>
          </a:xfrm>
          <a:prstGeom prst="rect">
            <a:avLst/>
          </a:prstGeom>
        </p:spPr>
      </p:pic>
      <p:sp>
        <p:nvSpPr>
          <p:cNvPr id="991443194" name="PlaceHolder 4"/>
          <p:cNvSpPr>
            <a:spLocks noGrp="1"/>
          </p:cNvSpPr>
          <p:nvPr>
            <p:ph type="sldNum" idx="3"/>
          </p:nvPr>
        </p:nvSpPr>
        <p:spPr bwMode="auto"/>
        <p:txBody>
          <a:bodyPr/>
          <a:p>
            <a:pPr>
              <a:defRPr/>
            </a:pPr>
            <a:fld id="{9F5D8464-461C-CF7E-6080-630E6B827739}" type="slidenum">
              <a:rPr/>
              <a:t/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27405409" name=""/>
          <p:cNvSpPr/>
          <p:nvPr/>
        </p:nvSpPr>
        <p:spPr bwMode="auto">
          <a:xfrm flipH="0" flipV="0">
            <a:off x="3247629" y="911085"/>
            <a:ext cx="6556976" cy="226115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5400" cap="flat" cmpd="sng" algn="ctr">
            <a:solidFill>
              <a:schemeClr val="accent3">
                <a:lumMod val="74901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40002707" name=""/>
          <p:cNvSpPr/>
          <p:nvPr/>
        </p:nvSpPr>
        <p:spPr bwMode="auto">
          <a:xfrm flipH="0" flipV="0">
            <a:off x="3313889" y="1019842"/>
            <a:ext cx="4712909" cy="20778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 cap="flat" cmpd="sng" algn="ctr">
            <a:solidFill>
              <a:schemeClr val="tx2">
                <a:lumMod val="20000"/>
                <a:lumOff val="80000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2219252" name=""/>
          <p:cNvSpPr/>
          <p:nvPr/>
        </p:nvSpPr>
        <p:spPr bwMode="auto">
          <a:xfrm flipH="0" flipV="0">
            <a:off x="4421021" y="1109868"/>
            <a:ext cx="1742190" cy="189671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67532968" name=""/>
          <p:cNvSpPr txBox="1"/>
          <p:nvPr/>
        </p:nvSpPr>
        <p:spPr bwMode="auto">
          <a:xfrm flipH="0" flipV="0">
            <a:off x="3526490" y="315915"/>
            <a:ext cx="2523289" cy="459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p>
            <a:pPr>
              <a:defRPr/>
            </a:pPr>
            <a:r>
              <a:rPr lang="en-US" sz="2600" b="0" i="0" u="none" strike="noStrike" cap="none" spc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V - Stockage</a:t>
            </a:r>
            <a:endParaRPr sz="2600">
              <a:solidFill>
                <a:srgbClr val="002060"/>
              </a:solidFill>
            </a:endParaRPr>
          </a:p>
          <a:p>
            <a:pPr>
              <a:defRPr/>
            </a:pPr>
            <a:endParaRPr/>
          </a:p>
        </p:txBody>
      </p:sp>
      <p:sp>
        <p:nvSpPr>
          <p:cNvPr id="2065944365" name=""/>
          <p:cNvSpPr txBox="1"/>
          <p:nvPr/>
        </p:nvSpPr>
        <p:spPr bwMode="auto">
          <a:xfrm flipH="0" flipV="0">
            <a:off x="216591" y="1622299"/>
            <a:ext cx="2871543" cy="731556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400" b="1">
                <a:solidFill>
                  <a:srgbClr val="002060"/>
                </a:solidFill>
              </a:rPr>
              <a:t>Estimation des besoins : </a:t>
            </a:r>
            <a:endParaRPr sz="1400" b="0">
              <a:solidFill>
                <a:srgbClr val="002060"/>
              </a:solidFill>
            </a:endParaRPr>
          </a:p>
          <a:p>
            <a:pPr>
              <a:defRPr/>
            </a:pPr>
            <a:r>
              <a:rPr sz="1400" b="0">
                <a:solidFill>
                  <a:srgbClr val="002060"/>
                </a:solidFill>
              </a:rPr>
              <a:t>données questionnaires -&gt; ~ 1 Go </a:t>
            </a:r>
            <a:endParaRPr sz="1400" b="0">
              <a:solidFill>
                <a:srgbClr val="002060"/>
              </a:solidFill>
            </a:endParaRPr>
          </a:p>
          <a:p>
            <a:pPr>
              <a:defRPr/>
            </a:pPr>
            <a:r>
              <a:rPr sz="1400" b="0">
                <a:solidFill>
                  <a:srgbClr val="002060"/>
                </a:solidFill>
              </a:rPr>
              <a:t>données capteurs -&gt; ~ 40 To</a:t>
            </a:r>
            <a:endParaRPr sz="1400" b="0">
              <a:solidFill>
                <a:srgbClr val="002060"/>
              </a:solidFill>
            </a:endParaRPr>
          </a:p>
        </p:txBody>
      </p:sp>
      <p:sp>
        <p:nvSpPr>
          <p:cNvPr id="1726223219" name=""/>
          <p:cNvSpPr txBox="1"/>
          <p:nvPr/>
        </p:nvSpPr>
        <p:spPr bwMode="auto">
          <a:xfrm flipH="0" flipV="0">
            <a:off x="3297288" y="1161720"/>
            <a:ext cx="1018266" cy="579155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600" b="1">
                <a:solidFill>
                  <a:srgbClr val="002060"/>
                </a:solidFill>
              </a:rPr>
              <a:t>Entrepôt </a:t>
            </a:r>
            <a:endParaRPr sz="1600" b="1">
              <a:solidFill>
                <a:srgbClr val="002060"/>
              </a:solidFill>
            </a:endParaRPr>
          </a:p>
          <a:p>
            <a:pPr>
              <a:defRPr/>
            </a:pPr>
            <a:r>
              <a:rPr sz="1600" b="1">
                <a:solidFill>
                  <a:srgbClr val="002060"/>
                </a:solidFill>
              </a:rPr>
              <a:t>eMOB</a:t>
            </a:r>
            <a:endParaRPr sz="1600" b="1">
              <a:solidFill>
                <a:srgbClr val="002060"/>
              </a:solidFill>
            </a:endParaRPr>
          </a:p>
        </p:txBody>
      </p:sp>
      <p:sp>
        <p:nvSpPr>
          <p:cNvPr id="842587946" name=""/>
          <p:cNvSpPr/>
          <p:nvPr/>
        </p:nvSpPr>
        <p:spPr bwMode="auto">
          <a:xfrm flipH="0" flipV="0">
            <a:off x="4545260" y="1263362"/>
            <a:ext cx="1449258" cy="1387071"/>
          </a:xfrm>
          <a:prstGeom prst="flowChartMagneticDisk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1485931" name=""/>
          <p:cNvSpPr txBox="1"/>
          <p:nvPr/>
        </p:nvSpPr>
        <p:spPr bwMode="auto">
          <a:xfrm flipH="0" flipV="0">
            <a:off x="4628963" y="1835659"/>
            <a:ext cx="1339423" cy="518195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sz="1400" b="0">
                <a:solidFill>
                  <a:srgbClr val="002060"/>
                </a:solidFill>
              </a:rPr>
              <a:t>données </a:t>
            </a:r>
            <a:endParaRPr sz="1400" b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sz="1400" b="0">
                <a:solidFill>
                  <a:srgbClr val="002060"/>
                </a:solidFill>
              </a:rPr>
              <a:t>questionnaires </a:t>
            </a:r>
            <a:endParaRPr sz="1400" b="0">
              <a:solidFill>
                <a:srgbClr val="002060"/>
              </a:solidFill>
            </a:endParaRPr>
          </a:p>
        </p:txBody>
      </p:sp>
      <p:sp>
        <p:nvSpPr>
          <p:cNvPr id="1605846181" name=""/>
          <p:cNvSpPr txBox="1"/>
          <p:nvPr/>
        </p:nvSpPr>
        <p:spPr bwMode="auto">
          <a:xfrm flipH="0" flipV="0">
            <a:off x="4555343" y="2671269"/>
            <a:ext cx="1413750" cy="335315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600" b="1">
                <a:solidFill>
                  <a:srgbClr val="002060"/>
                </a:solidFill>
              </a:rPr>
              <a:t>VM Proxmox</a:t>
            </a:r>
            <a:endParaRPr sz="1600" b="1">
              <a:solidFill>
                <a:srgbClr val="002060"/>
              </a:solidFill>
            </a:endParaRPr>
          </a:p>
        </p:txBody>
      </p:sp>
      <p:sp>
        <p:nvSpPr>
          <p:cNvPr id="1998028491" name=""/>
          <p:cNvSpPr/>
          <p:nvPr/>
        </p:nvSpPr>
        <p:spPr bwMode="auto">
          <a:xfrm flipH="0" flipV="0">
            <a:off x="6469564" y="1109866"/>
            <a:ext cx="1474408" cy="189671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5514358" name=""/>
          <p:cNvSpPr txBox="1"/>
          <p:nvPr/>
        </p:nvSpPr>
        <p:spPr bwMode="auto">
          <a:xfrm flipH="0" flipV="0">
            <a:off x="6501756" y="2671269"/>
            <a:ext cx="1413750" cy="335315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600" b="1">
                <a:solidFill>
                  <a:srgbClr val="002060"/>
                </a:solidFill>
              </a:rPr>
              <a:t>VM Proxmox</a:t>
            </a:r>
            <a:endParaRPr sz="1600" b="1">
              <a:solidFill>
                <a:srgbClr val="002060"/>
              </a:solidFill>
            </a:endParaRPr>
          </a:p>
        </p:txBody>
      </p:sp>
      <p:sp>
        <p:nvSpPr>
          <p:cNvPr id="1813344840" name=""/>
          <p:cNvSpPr txBox="1"/>
          <p:nvPr/>
        </p:nvSpPr>
        <p:spPr bwMode="auto">
          <a:xfrm flipH="0" flipV="0">
            <a:off x="6771260" y="1670007"/>
            <a:ext cx="865152" cy="518195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sz="1400" b="0">
                <a:solidFill>
                  <a:srgbClr val="002060"/>
                </a:solidFill>
              </a:rPr>
              <a:t>données </a:t>
            </a:r>
            <a:endParaRPr sz="1400" b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sz="1400" b="0">
                <a:solidFill>
                  <a:srgbClr val="002060"/>
                </a:solidFill>
              </a:rPr>
              <a:t>capteurs</a:t>
            </a:r>
            <a:endParaRPr sz="1400" b="0">
              <a:solidFill>
                <a:srgbClr val="002060"/>
              </a:solidFill>
            </a:endParaRPr>
          </a:p>
        </p:txBody>
      </p:sp>
      <p:sp>
        <p:nvSpPr>
          <p:cNvPr id="1788427836" name=""/>
          <p:cNvSpPr/>
          <p:nvPr/>
        </p:nvSpPr>
        <p:spPr bwMode="auto">
          <a:xfrm flipH="0" flipV="0">
            <a:off x="6158967" y="2094758"/>
            <a:ext cx="310597" cy="104715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25400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6039408" name=""/>
          <p:cNvSpPr txBox="1"/>
          <p:nvPr/>
        </p:nvSpPr>
        <p:spPr bwMode="auto">
          <a:xfrm flipH="0" flipV="0">
            <a:off x="8142614" y="1285957"/>
            <a:ext cx="1661992" cy="1310675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600" b="1">
                <a:solidFill>
                  <a:schemeClr val="accent3">
                    <a:lumMod val="50000"/>
                  </a:schemeClr>
                </a:solidFill>
              </a:rPr>
              <a:t>Environnement</a:t>
            </a:r>
            <a:endParaRPr sz="1600" b="1">
              <a:solidFill>
                <a:schemeClr val="accent3">
                  <a:lumMod val="50000"/>
                </a:schemeClr>
              </a:solidFill>
            </a:endParaRPr>
          </a:p>
          <a:p>
            <a:pPr>
              <a:defRPr/>
            </a:pPr>
            <a:r>
              <a:rPr sz="1600" b="1">
                <a:solidFill>
                  <a:schemeClr val="accent3">
                    <a:lumMod val="50000"/>
                  </a:schemeClr>
                </a:solidFill>
              </a:rPr>
              <a:t>Proxmox</a:t>
            </a:r>
            <a:endParaRPr sz="1600" b="1">
              <a:solidFill>
                <a:schemeClr val="accent3">
                  <a:lumMod val="50000"/>
                </a:schemeClr>
              </a:solidFill>
            </a:endParaRPr>
          </a:p>
          <a:p>
            <a:pPr>
              <a:defRPr/>
            </a:pPr>
            <a:endParaRPr sz="1600" b="1">
              <a:solidFill>
                <a:schemeClr val="accent3">
                  <a:lumMod val="50000"/>
                </a:schemeClr>
              </a:solidFill>
            </a:endParaRPr>
          </a:p>
          <a:p>
            <a:pPr>
              <a:defRPr/>
            </a:pPr>
            <a:r>
              <a:rPr sz="1600" b="1">
                <a:solidFill>
                  <a:schemeClr val="accent3">
                    <a:lumMod val="50000"/>
                  </a:schemeClr>
                </a:solidFill>
              </a:rPr>
              <a:t>Stockage </a:t>
            </a:r>
            <a:endParaRPr sz="1600" b="1">
              <a:solidFill>
                <a:schemeClr val="accent3">
                  <a:lumMod val="50000"/>
                </a:schemeClr>
              </a:solidFill>
            </a:endParaRPr>
          </a:p>
          <a:p>
            <a:pPr>
              <a:defRPr/>
            </a:pPr>
            <a:r>
              <a:rPr sz="1600" b="1">
                <a:solidFill>
                  <a:schemeClr val="accent3">
                    <a:lumMod val="50000"/>
                  </a:schemeClr>
                </a:solidFill>
              </a:rPr>
              <a:t>CEPH</a:t>
            </a:r>
            <a:endParaRPr sz="1600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21296595" name=""/>
          <p:cNvSpPr txBox="1"/>
          <p:nvPr/>
        </p:nvSpPr>
        <p:spPr bwMode="auto">
          <a:xfrm flipH="0" flipV="0">
            <a:off x="1168626" y="3297724"/>
            <a:ext cx="7239015" cy="1158275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400" b="1">
                <a:solidFill>
                  <a:srgbClr val="002060"/>
                </a:solidFill>
              </a:rPr>
              <a:t>Sécurité </a:t>
            </a:r>
            <a:r>
              <a:rPr sz="1400" b="1">
                <a:solidFill>
                  <a:srgbClr val="002060"/>
                </a:solidFill>
              </a:rPr>
              <a:t>:</a:t>
            </a:r>
            <a:r>
              <a:rPr sz="1400" b="0">
                <a:solidFill>
                  <a:srgbClr val="002060"/>
                </a:solidFill>
              </a:rPr>
              <a:t> </a:t>
            </a:r>
            <a:r>
              <a:rPr sz="1400" b="0">
                <a:solidFill>
                  <a:srgbClr val="002060"/>
                </a:solidFill>
              </a:rPr>
              <a:t>Sauvegarde des VMs par PBS (Proxmox Backup Server)</a:t>
            </a:r>
            <a:endParaRPr sz="1400" b="0">
              <a:solidFill>
                <a:srgbClr val="002060"/>
              </a:solidFill>
            </a:endParaRPr>
          </a:p>
          <a:p>
            <a:pPr>
              <a:defRPr/>
            </a:pPr>
            <a:r>
              <a:rPr sz="1400" b="0">
                <a:solidFill>
                  <a:srgbClr val="002060"/>
                </a:solidFill>
              </a:rPr>
              <a:t>                 analyse d’impact des risques -&gt; Outil PIA CNIL</a:t>
            </a:r>
            <a:endParaRPr sz="1400" b="0">
              <a:solidFill>
                <a:srgbClr val="002060"/>
              </a:solidFill>
            </a:endParaRPr>
          </a:p>
          <a:p>
            <a:pPr>
              <a:defRPr/>
            </a:pPr>
            <a:endParaRPr sz="1400" b="0">
              <a:solidFill>
                <a:srgbClr val="002060"/>
              </a:solidFill>
            </a:endParaRPr>
          </a:p>
          <a:p>
            <a:pPr>
              <a:defRPr/>
            </a:pPr>
            <a:r>
              <a:rPr sz="1400" b="1">
                <a:solidFill>
                  <a:srgbClr val="002060"/>
                </a:solidFill>
              </a:rPr>
              <a:t>Réglementation </a:t>
            </a:r>
            <a:r>
              <a:rPr sz="1400" b="0">
                <a:solidFill>
                  <a:srgbClr val="002060"/>
                </a:solidFill>
              </a:rPr>
              <a:t>: Respect des règles RGPD</a:t>
            </a:r>
            <a:br>
              <a:rPr sz="1400" b="0">
                <a:solidFill>
                  <a:srgbClr val="002060"/>
                </a:solidFill>
              </a:rPr>
            </a:br>
            <a:r>
              <a:rPr sz="1400" b="0">
                <a:solidFill>
                  <a:srgbClr val="002060"/>
                </a:solidFill>
              </a:rPr>
              <a:t>                              Supervision de la gestion des données sensibles par le DPO du CNRS</a:t>
            </a:r>
            <a:endParaRPr sz="1400" b="0">
              <a:solidFill>
                <a:srgbClr val="002060"/>
              </a:solidFill>
            </a:endParaRPr>
          </a:p>
        </p:txBody>
      </p:sp>
      <p:pic>
        <p:nvPicPr>
          <p:cNvPr id="1657346213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2640258" y="4900405"/>
            <a:ext cx="1209317" cy="721894"/>
          </a:xfrm>
          <a:prstGeom prst="rect">
            <a:avLst/>
          </a:prstGeom>
        </p:spPr>
      </p:pic>
      <p:pic>
        <p:nvPicPr>
          <p:cNvPr id="626337333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4639829" y="4878137"/>
            <a:ext cx="875921" cy="766431"/>
          </a:xfrm>
          <a:prstGeom prst="rect">
            <a:avLst/>
          </a:prstGeom>
        </p:spPr>
      </p:pic>
      <p:pic>
        <p:nvPicPr>
          <p:cNvPr id="2052693402" name="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flipH="0" flipV="0">
            <a:off x="6306004" y="4994208"/>
            <a:ext cx="1473904" cy="534287"/>
          </a:xfrm>
          <a:prstGeom prst="rect">
            <a:avLst/>
          </a:prstGeom>
        </p:spPr>
      </p:pic>
      <p:sp>
        <p:nvSpPr>
          <p:cNvPr id="1520133734" name="PlaceHolder 4"/>
          <p:cNvSpPr>
            <a:spLocks noGrp="1"/>
          </p:cNvSpPr>
          <p:nvPr>
            <p:ph type="sldNum" idx="3"/>
          </p:nvPr>
        </p:nvSpPr>
        <p:spPr bwMode="auto"/>
        <p:txBody>
          <a:bodyPr/>
          <a:p>
            <a:pPr>
              <a:defRPr/>
            </a:pPr>
            <a:fld id="{C6BAD69F-3AB9-665B-6467-2645A7EE46DE}" type="slidenum">
              <a:rPr/>
              <a:t/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71582902" name=""/>
          <p:cNvSpPr txBox="1"/>
          <p:nvPr/>
        </p:nvSpPr>
        <p:spPr bwMode="auto">
          <a:xfrm flipH="0" flipV="0">
            <a:off x="2496007" y="315915"/>
            <a:ext cx="4946316" cy="459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p>
            <a:pPr>
              <a:defRPr/>
            </a:pPr>
            <a:r>
              <a:rPr lang="en-US" sz="2600" b="0" i="0" u="none" strike="noStrike" cap="none" spc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VI - Cycle de vie des données</a:t>
            </a:r>
            <a:endParaRPr sz="2600">
              <a:solidFill>
                <a:srgbClr val="002060"/>
              </a:solidFill>
            </a:endParaRPr>
          </a:p>
          <a:p>
            <a:pPr>
              <a:defRPr/>
            </a:pPr>
            <a:endParaRPr/>
          </a:p>
        </p:txBody>
      </p:sp>
      <p:sp>
        <p:nvSpPr>
          <p:cNvPr id="985280097" name=""/>
          <p:cNvSpPr txBox="1"/>
          <p:nvPr/>
        </p:nvSpPr>
        <p:spPr bwMode="auto">
          <a:xfrm flipH="0" flipV="0">
            <a:off x="653540" y="1049512"/>
            <a:ext cx="9020997" cy="399291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800">
                <a:solidFill>
                  <a:srgbClr val="002060"/>
                </a:solidFill>
              </a:rPr>
              <a:t>Accès aux données</a:t>
            </a:r>
            <a:endParaRPr sz="1800">
              <a:solidFill>
                <a:srgbClr val="002060"/>
              </a:solidFill>
            </a:endParaRPr>
          </a:p>
          <a:p>
            <a:pPr marL="283879" indent="-283879">
              <a:buFont typeface="Arial"/>
              <a:buChar char="•"/>
              <a:defRPr/>
            </a:pPr>
            <a:r>
              <a:rPr sz="1400">
                <a:solidFill>
                  <a:srgbClr val="002060"/>
                </a:solidFill>
              </a:rPr>
              <a:t>eCRF (CHU - Investigateurs uniquement)</a:t>
            </a:r>
            <a:endParaRPr sz="1400">
              <a:solidFill>
                <a:srgbClr val="002060"/>
              </a:solidFill>
            </a:endParaRPr>
          </a:p>
          <a:p>
            <a:pPr marL="283879" indent="-283879">
              <a:buFont typeface="Arial"/>
              <a:buChar char="•"/>
              <a:defRPr/>
            </a:pPr>
            <a:r>
              <a:rPr sz="1400">
                <a:solidFill>
                  <a:srgbClr val="002060"/>
                </a:solidFill>
              </a:rPr>
              <a:t>Datawarehouse (CHU + LIMOS)</a:t>
            </a:r>
            <a:endParaRPr sz="1400">
              <a:solidFill>
                <a:srgbClr val="002060"/>
              </a:solidFill>
            </a:endParaRPr>
          </a:p>
          <a:p>
            <a:pPr marL="283879" indent="-283879">
              <a:buFont typeface="Arial"/>
              <a:buChar char="•"/>
              <a:defRPr/>
            </a:pPr>
            <a:r>
              <a:rPr sz="1400">
                <a:solidFill>
                  <a:srgbClr val="002060"/>
                </a:solidFill>
              </a:rPr>
              <a:t>Données capteurs (LIMOS</a:t>
            </a:r>
            <a:endParaRPr sz="1400">
              <a:solidFill>
                <a:srgbClr val="002060"/>
              </a:solidFill>
            </a:endParaRPr>
          </a:p>
          <a:p>
            <a:pPr>
              <a:defRPr/>
            </a:pPr>
            <a:endParaRPr sz="1800">
              <a:solidFill>
                <a:srgbClr val="002060"/>
              </a:solidFill>
            </a:endParaRPr>
          </a:p>
          <a:p>
            <a:pPr>
              <a:defRPr/>
            </a:pPr>
            <a:r>
              <a:rPr sz="1800">
                <a:solidFill>
                  <a:srgbClr val="002060"/>
                </a:solidFill>
              </a:rPr>
              <a:t>Qualité des données</a:t>
            </a:r>
            <a:endParaRPr sz="1800">
              <a:solidFill>
                <a:srgbClr val="002060"/>
              </a:solidFill>
            </a:endParaRPr>
          </a:p>
          <a:p>
            <a:pPr marL="195764" indent="-195764">
              <a:buFont typeface="Arial"/>
              <a:buChar char="•"/>
              <a:defRPr/>
            </a:pPr>
            <a:r>
              <a:rPr sz="1400">
                <a:solidFill>
                  <a:srgbClr val="002060"/>
                </a:solidFill>
              </a:rPr>
              <a:t>vérifications des données saisies (monitoring)</a:t>
            </a:r>
            <a:endParaRPr sz="1400">
              <a:solidFill>
                <a:srgbClr val="002060"/>
              </a:solidFill>
            </a:endParaRPr>
          </a:p>
          <a:p>
            <a:pPr marL="195764" indent="-195764">
              <a:buFont typeface="Arial"/>
              <a:buChar char="•"/>
              <a:defRPr/>
            </a:pPr>
            <a:r>
              <a:rPr sz="1400">
                <a:solidFill>
                  <a:srgbClr val="002060"/>
                </a:solidFill>
              </a:rPr>
              <a:t>tests de cohérences</a:t>
            </a:r>
            <a:endParaRPr sz="1400">
              <a:solidFill>
                <a:srgbClr val="002060"/>
              </a:solidFill>
            </a:endParaRPr>
          </a:p>
          <a:p>
            <a:pPr marL="195763" indent="-195763">
              <a:buFont typeface="Arial"/>
              <a:buChar char="•"/>
              <a:defRPr/>
            </a:pPr>
            <a:r>
              <a:rPr sz="1400">
                <a:solidFill>
                  <a:srgbClr val="002060"/>
                </a:solidFill>
              </a:rPr>
              <a:t>correction des données avant les analyses</a:t>
            </a:r>
            <a:endParaRPr sz="1400">
              <a:solidFill>
                <a:srgbClr val="002060"/>
              </a:solidFill>
            </a:endParaRPr>
          </a:p>
          <a:p>
            <a:pPr marL="195763" indent="-195763">
              <a:buFont typeface="Arial"/>
              <a:buChar char="•"/>
              <a:defRPr/>
            </a:pPr>
            <a:r>
              <a:rPr sz="1400">
                <a:solidFill>
                  <a:srgbClr val="002060"/>
                </a:solidFill>
              </a:rPr>
              <a:t>Codebook</a:t>
            </a:r>
            <a:endParaRPr sz="1400">
              <a:solidFill>
                <a:srgbClr val="002060"/>
              </a:solidFill>
            </a:endParaRPr>
          </a:p>
          <a:p>
            <a:pPr marL="283879" indent="-283879">
              <a:buFont typeface="Arial"/>
              <a:buChar char="•"/>
              <a:defRPr/>
            </a:pPr>
            <a:endParaRPr sz="1400">
              <a:solidFill>
                <a:srgbClr val="002060"/>
              </a:solidFill>
            </a:endParaRPr>
          </a:p>
          <a:p>
            <a:pPr>
              <a:defRPr/>
            </a:pPr>
            <a:r>
              <a:rPr sz="1800">
                <a:solidFill>
                  <a:srgbClr val="002060"/>
                </a:solidFill>
              </a:rPr>
              <a:t>Ré-utilisation des données</a:t>
            </a:r>
            <a:endParaRPr sz="1800">
              <a:solidFill>
                <a:srgbClr val="002060"/>
              </a:solidFill>
            </a:endParaRPr>
          </a:p>
          <a:p>
            <a:pPr marL="283879" indent="-283879">
              <a:buFont typeface="Arial"/>
              <a:buChar char="•"/>
              <a:defRPr/>
            </a:pPr>
            <a:r>
              <a:rPr sz="1400">
                <a:solidFill>
                  <a:srgbClr val="002060"/>
                </a:solidFill>
              </a:rPr>
              <a:t>Uniquement pour les analyses prévues au protocole (sinon démarche à effectuer)</a:t>
            </a:r>
            <a:endParaRPr sz="1400">
              <a:solidFill>
                <a:srgbClr val="002060"/>
              </a:solidFill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 sz="1000" b="0" i="0" u="none" strike="noStrike" cap="none" spc="0">
                <a:solidFill>
                  <a:srgbClr val="000000"/>
                </a:solidFill>
                <a:latin typeface="Arial"/>
                <a:ea typeface="DejaVu Sans"/>
                <a:cs typeface="DejaVu Sans"/>
              </a:defRPr>
            </a:pPr>
            <a:endParaRPr sz="1200">
              <a:solidFill>
                <a:srgbClr val="002060"/>
              </a:solidFill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 sz="1000" b="0" i="0" u="none" strike="noStrike" cap="none" spc="0">
                <a:solidFill>
                  <a:srgbClr val="000000"/>
                </a:solidFill>
                <a:latin typeface="Arial"/>
                <a:ea typeface="DejaVu Sans"/>
                <a:cs typeface="DejaVu Sans"/>
              </a:defRPr>
            </a:pPr>
            <a:r>
              <a:rPr lang="en-US" sz="1800" b="0" i="0" u="none" strike="noStrike" cap="none" spc="0">
                <a:solidFill>
                  <a:srgbClr val="002060"/>
                </a:solidFill>
                <a:latin typeface="Arial"/>
                <a:ea typeface="DejaVu Sans"/>
                <a:cs typeface="DejaVu Sans"/>
              </a:rPr>
              <a:t>Conservation des données</a:t>
            </a:r>
            <a:endParaRPr sz="1800">
              <a:solidFill>
                <a:srgbClr val="002060"/>
              </a:solidFill>
            </a:endParaRPr>
          </a:p>
          <a:p>
            <a:pPr marL="283878" marR="0" lvl="0" indent="-283878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lang="en-US" sz="1000" b="0" i="0" u="none" strike="noStrike" cap="none" spc="0">
                <a:solidFill>
                  <a:srgbClr val="000000"/>
                </a:solidFill>
                <a:latin typeface="Arial"/>
                <a:ea typeface="DejaVu Sans"/>
                <a:cs typeface="DejaVu Sans"/>
              </a:defRPr>
            </a:pPr>
            <a:r>
              <a:rPr lang="en-US" sz="1400" b="0" i="0" u="none" strike="noStrike" cap="none" spc="0">
                <a:solidFill>
                  <a:srgbClr val="002060"/>
                </a:solidFill>
                <a:latin typeface="Arial"/>
                <a:ea typeface="DejaVu Sans"/>
                <a:cs typeface="DejaVu Sans"/>
              </a:rPr>
              <a:t>soumise à la réglementation des essais cliniques (durée d’archivage)</a:t>
            </a:r>
            <a:endParaRPr sz="1400">
              <a:solidFill>
                <a:srgbClr val="002060"/>
              </a:solidFill>
            </a:endParaRPr>
          </a:p>
          <a:p>
            <a:pPr>
              <a:defRPr/>
            </a:pPr>
            <a:endParaRPr sz="1400">
              <a:solidFill>
                <a:srgbClr val="002060"/>
              </a:solidFill>
            </a:endParaRPr>
          </a:p>
        </p:txBody>
      </p:sp>
      <p:pic>
        <p:nvPicPr>
          <p:cNvPr id="773449545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5283576" y="1624365"/>
            <a:ext cx="2802492" cy="950220"/>
          </a:xfrm>
          <a:prstGeom prst="rect">
            <a:avLst/>
          </a:prstGeom>
        </p:spPr>
      </p:pic>
      <p:pic>
        <p:nvPicPr>
          <p:cNvPr id="503281699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rot="845272" flipH="0" flipV="0">
            <a:off x="7376743" y="1112154"/>
            <a:ext cx="1327929" cy="1648845"/>
          </a:xfrm>
          <a:prstGeom prst="rect">
            <a:avLst/>
          </a:prstGeom>
        </p:spPr>
      </p:pic>
      <p:pic>
        <p:nvPicPr>
          <p:cNvPr id="1528200608" name="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flipH="0" flipV="0">
            <a:off x="2640258" y="4900405"/>
            <a:ext cx="1209317" cy="721894"/>
          </a:xfrm>
          <a:prstGeom prst="rect">
            <a:avLst/>
          </a:prstGeom>
        </p:spPr>
      </p:pic>
      <p:pic>
        <p:nvPicPr>
          <p:cNvPr id="477065003" name="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 flipH="0" flipV="0">
            <a:off x="4639829" y="4878137"/>
            <a:ext cx="875921" cy="766431"/>
          </a:xfrm>
          <a:prstGeom prst="rect">
            <a:avLst/>
          </a:prstGeom>
        </p:spPr>
      </p:pic>
      <p:pic>
        <p:nvPicPr>
          <p:cNvPr id="286750264" name="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 flipH="0" flipV="0">
            <a:off x="6306004" y="4994208"/>
            <a:ext cx="1473904" cy="534287"/>
          </a:xfrm>
          <a:prstGeom prst="rect">
            <a:avLst/>
          </a:prstGeom>
        </p:spPr>
      </p:pic>
      <p:sp>
        <p:nvSpPr>
          <p:cNvPr id="1461219133" name="PlaceHolder 4"/>
          <p:cNvSpPr>
            <a:spLocks noGrp="1"/>
          </p:cNvSpPr>
          <p:nvPr>
            <p:ph type="sldNum" idx="3"/>
          </p:nvPr>
        </p:nvSpPr>
        <p:spPr bwMode="auto"/>
        <p:txBody>
          <a:bodyPr/>
          <a:p>
            <a:pPr>
              <a:defRPr/>
            </a:pPr>
            <a:fld id="{E112EE31-5A10-1B65-A627-84C2E770C9E6}" type="slidenum">
              <a:rPr/>
              <a:t/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ONLYOFFICE/7.2.2.56</Application>
  <DocSecurity>0</DocSecurity>
  <PresentationFormat/>
  <Paragraphs>0</Paragraphs>
  <Slides>12</Slides>
  <Notes>12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dc:identifier/>
  <dc:language>fr-FR</dc:language>
  <cp:lastModifiedBy>Bastien DOREAU (Bastien.DOREAU@uca.fr)</cp:lastModifiedBy>
  <cp:revision>12</cp:revision>
  <dcterms:created xsi:type="dcterms:W3CDTF">2023-12-21T17:34:09Z</dcterms:created>
  <dcterms:modified xsi:type="dcterms:W3CDTF">2024-01-11T12:02:05Z</dcterms:modified>
  <cp:category/>
  <cp:contentStatus/>
  <cp:version/>
</cp:coreProperties>
</file>